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356" r:id="rId5"/>
    <p:sldId id="331" r:id="rId6"/>
    <p:sldId id="348" r:id="rId7"/>
    <p:sldId id="290" r:id="rId8"/>
    <p:sldId id="291" r:id="rId9"/>
    <p:sldId id="292" r:id="rId10"/>
    <p:sldId id="293" r:id="rId11"/>
    <p:sldId id="330" r:id="rId12"/>
    <p:sldId id="296" r:id="rId13"/>
    <p:sldId id="298" r:id="rId14"/>
    <p:sldId id="349" r:id="rId15"/>
    <p:sldId id="299" r:id="rId16"/>
    <p:sldId id="350" r:id="rId17"/>
    <p:sldId id="307" r:id="rId18"/>
    <p:sldId id="335" r:id="rId19"/>
    <p:sldId id="301" r:id="rId20"/>
    <p:sldId id="303" r:id="rId21"/>
    <p:sldId id="306" r:id="rId22"/>
    <p:sldId id="304" r:id="rId23"/>
    <p:sldId id="305" r:id="rId24"/>
    <p:sldId id="337" r:id="rId25"/>
    <p:sldId id="308" r:id="rId26"/>
    <p:sldId id="338" r:id="rId27"/>
    <p:sldId id="322" r:id="rId28"/>
    <p:sldId id="339" r:id="rId29"/>
    <p:sldId id="310" r:id="rId30"/>
    <p:sldId id="311" r:id="rId31"/>
    <p:sldId id="340" r:id="rId32"/>
    <p:sldId id="315" r:id="rId33"/>
    <p:sldId id="341" r:id="rId34"/>
    <p:sldId id="314" r:id="rId35"/>
    <p:sldId id="342" r:id="rId36"/>
    <p:sldId id="319" r:id="rId37"/>
    <p:sldId id="320" r:id="rId38"/>
    <p:sldId id="343" r:id="rId39"/>
    <p:sldId id="323" r:id="rId40"/>
    <p:sldId id="325" r:id="rId41"/>
    <p:sldId id="326" r:id="rId42"/>
    <p:sldId id="365" r:id="rId43"/>
    <p:sldId id="366" r:id="rId44"/>
    <p:sldId id="36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54C6-E258-46EC-B839-A244A4E11556}" v="1" dt="2025-04-23T10:12:14.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modSld">
      <pc:chgData name="Alexander Milward" userId="cbb52dd4-e5f6-46c8-9343-7d9428ba7bbb" providerId="ADAL" clId="{16FEF41A-D50F-41F7-ACDC-E8984750A3AE}" dt="2025-04-22T10:53:40.872" v="315" actId="20577"/>
      <pc:docMkLst>
        <pc:docMk/>
      </pc:docMkLst>
      <pc:sldChg chg="modSp mod">
        <pc:chgData name="Alexander Milward" userId="cbb52dd4-e5f6-46c8-9343-7d9428ba7bbb" providerId="ADAL" clId="{16FEF41A-D50F-41F7-ACDC-E8984750A3AE}" dt="2025-04-22T08:14:33.502" v="8" actId="14100"/>
        <pc:sldMkLst>
          <pc:docMk/>
          <pc:sldMk cId="2904369179" sldId="261"/>
        </pc:sldMkLst>
      </pc:sldChg>
      <pc:sldChg chg="addSp modSp mod">
        <pc:chgData name="Alexander Milward" userId="cbb52dd4-e5f6-46c8-9343-7d9428ba7bbb" providerId="ADAL" clId="{16FEF41A-D50F-41F7-ACDC-E8984750A3AE}" dt="2025-04-22T09:04:00.029" v="177" actId="1076"/>
        <pc:sldMkLst>
          <pc:docMk/>
          <pc:sldMk cId="593058396" sldId="262"/>
        </pc:sldMkLst>
      </pc:sldChg>
      <pc:sldChg chg="addSp modSp mod">
        <pc:chgData name="Alexander Milward" userId="cbb52dd4-e5f6-46c8-9343-7d9428ba7bbb" providerId="ADAL" clId="{16FEF41A-D50F-41F7-ACDC-E8984750A3AE}" dt="2025-04-22T09:03:18.344" v="171" actId="1076"/>
        <pc:sldMkLst>
          <pc:docMk/>
          <pc:sldMk cId="617912550" sldId="268"/>
        </pc:sldMkLst>
      </pc:sldChg>
      <pc:sldChg chg="addSp modSp mod">
        <pc:chgData name="Alexander Milward" userId="cbb52dd4-e5f6-46c8-9343-7d9428ba7bbb" providerId="ADAL" clId="{16FEF41A-D50F-41F7-ACDC-E8984750A3AE}" dt="2025-04-22T09:06:28.898" v="298" actId="20577"/>
        <pc:sldMkLst>
          <pc:docMk/>
          <pc:sldMk cId="1290193837" sldId="269"/>
        </pc:sldMkLst>
      </pc:sldChg>
      <pc:sldChg chg="addSp modSp">
        <pc:chgData name="Alexander Milward" userId="cbb52dd4-e5f6-46c8-9343-7d9428ba7bbb" providerId="ADAL" clId="{16FEF41A-D50F-41F7-ACDC-E8984750A3AE}" dt="2025-04-22T09:07:26.074" v="299"/>
        <pc:sldMkLst>
          <pc:docMk/>
          <pc:sldMk cId="52319355" sldId="270"/>
        </pc:sldMkLst>
      </pc:sldChg>
      <pc:sldChg chg="addSp modSp mod">
        <pc:chgData name="Alexander Milward" userId="cbb52dd4-e5f6-46c8-9343-7d9428ba7bbb" providerId="ADAL" clId="{16FEF41A-D50F-41F7-ACDC-E8984750A3AE}" dt="2025-04-22T09:05:42.735" v="236" actId="1076"/>
        <pc:sldMkLst>
          <pc:docMk/>
          <pc:sldMk cId="2150852924" sldId="272"/>
        </pc:sldMkLst>
      </pc:sldChg>
      <pc:sldChg chg="addSp modSp mod">
        <pc:chgData name="Alexander Milward" userId="cbb52dd4-e5f6-46c8-9343-7d9428ba7bbb" providerId="ADAL" clId="{16FEF41A-D50F-41F7-ACDC-E8984750A3AE}" dt="2025-04-22T09:03:41.610" v="173" actId="1076"/>
        <pc:sldMkLst>
          <pc:docMk/>
          <pc:sldMk cId="3533426799" sldId="273"/>
        </pc:sldMkLst>
      </pc:sldChg>
      <pc:sldChg chg="addSp modSp mod">
        <pc:chgData name="Alexander Milward" userId="cbb52dd4-e5f6-46c8-9343-7d9428ba7bbb" providerId="ADAL" clId="{16FEF41A-D50F-41F7-ACDC-E8984750A3AE}" dt="2025-04-22T09:04:05.497" v="179" actId="1076"/>
        <pc:sldMkLst>
          <pc:docMk/>
          <pc:sldMk cId="1822439101" sldId="274"/>
        </pc:sldMkLst>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ldChg>
      <pc:sldChg chg="addSp modSp mod">
        <pc:chgData name="Alexander Milward" userId="cbb52dd4-e5f6-46c8-9343-7d9428ba7bbb" providerId="ADAL" clId="{16FEF41A-D50F-41F7-ACDC-E8984750A3AE}" dt="2025-04-22T09:03:07.537" v="169" actId="1076"/>
        <pc:sldMkLst>
          <pc:docMk/>
          <pc:sldMk cId="398124559" sldId="351"/>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ldChg>
      <pc:sldChg chg="modSp mod">
        <pc:chgData name="Alexander Milward" userId="cbb52dd4-e5f6-46c8-9343-7d9428ba7bbb" providerId="ADAL" clId="{822AAC4F-58B6-4B0E-A518-7FEB16CE6D63}" dt="2025-03-17T14:17:41.847" v="26" actId="948"/>
        <pc:sldMkLst>
          <pc:docMk/>
          <pc:sldMk cId="1705024923" sldId="295"/>
        </pc:sldMkLst>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ldChg>
      <pc:sldChg chg="modSp mod">
        <pc:chgData name="Alexander Milward" userId="cbb52dd4-e5f6-46c8-9343-7d9428ba7bbb" providerId="ADAL" clId="{822AAC4F-58B6-4B0E-A518-7FEB16CE6D63}" dt="2025-03-17T14:29:38.129" v="192" actId="948"/>
        <pc:sldMkLst>
          <pc:docMk/>
          <pc:sldMk cId="3696715673" sldId="313"/>
        </pc:sldMkLst>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ldChg>
      <pc:sldChg chg="modSp mod">
        <pc:chgData name="Alexander Milward" userId="cbb52dd4-e5f6-46c8-9343-7d9428ba7bbb" providerId="ADAL" clId="{822AAC4F-58B6-4B0E-A518-7FEB16CE6D63}" dt="2025-03-17T14:33:35.947" v="220" actId="1076"/>
        <pc:sldMkLst>
          <pc:docMk/>
          <pc:sldMk cId="2743162233" sldId="317"/>
        </pc:sldMkLst>
      </pc:sldChg>
      <pc:sldChg chg="modSp mod">
        <pc:chgData name="Alexander Milward" userId="cbb52dd4-e5f6-46c8-9343-7d9428ba7bbb" providerId="ADAL" clId="{822AAC4F-58B6-4B0E-A518-7FEB16CE6D63}" dt="2025-03-17T14:33:54.246" v="221" actId="948"/>
        <pc:sldMkLst>
          <pc:docMk/>
          <pc:sldMk cId="2470063987" sldId="318"/>
        </pc:sldMkLst>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ldChg>
      <pc:sldChg chg="modSp mod">
        <pc:chgData name="Alexander Milward" userId="cbb52dd4-e5f6-46c8-9343-7d9428ba7bbb" providerId="ADAL" clId="{822AAC4F-58B6-4B0E-A518-7FEB16CE6D63}" dt="2025-03-17T14:28:10.883" v="186" actId="948"/>
        <pc:sldMkLst>
          <pc:docMk/>
          <pc:sldMk cId="129317539" sldId="328"/>
        </pc:sldMkLst>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80D654C6-E258-46EC-B839-A244A4E11556}"/>
    <pc:docChg chg="addSld delSld modSld">
      <pc:chgData name="Alexander Milward" userId="cbb52dd4-e5f6-46c8-9343-7d9428ba7bbb" providerId="ADAL" clId="{80D654C6-E258-46EC-B839-A244A4E11556}" dt="2025-04-28T08:28:10.004" v="18"/>
      <pc:docMkLst>
        <pc:docMk/>
      </pc:docMkLst>
      <pc:sldChg chg="del">
        <pc:chgData name="Alexander Milward" userId="cbb52dd4-e5f6-46c8-9343-7d9428ba7bbb" providerId="ADAL" clId="{80D654C6-E258-46EC-B839-A244A4E11556}" dt="2025-04-22T13:55:41.136" v="0" actId="2696"/>
        <pc:sldMkLst>
          <pc:docMk/>
          <pc:sldMk cId="2708108479" sldId="256"/>
        </pc:sldMkLst>
      </pc:sldChg>
      <pc:sldChg chg="del">
        <pc:chgData name="Alexander Milward" userId="cbb52dd4-e5f6-46c8-9343-7d9428ba7bbb" providerId="ADAL" clId="{80D654C6-E258-46EC-B839-A244A4E11556}" dt="2025-04-22T13:55:41.136" v="0" actId="2696"/>
        <pc:sldMkLst>
          <pc:docMk/>
          <pc:sldMk cId="2926641437" sldId="258"/>
        </pc:sldMkLst>
      </pc:sldChg>
      <pc:sldChg chg="del">
        <pc:chgData name="Alexander Milward" userId="cbb52dd4-e5f6-46c8-9343-7d9428ba7bbb" providerId="ADAL" clId="{80D654C6-E258-46EC-B839-A244A4E11556}" dt="2025-04-23T10:12:12.679" v="16" actId="47"/>
        <pc:sldMkLst>
          <pc:docMk/>
          <pc:sldMk cId="3850298488" sldId="259"/>
        </pc:sldMkLst>
      </pc:sldChg>
      <pc:sldChg chg="del">
        <pc:chgData name="Alexander Milward" userId="cbb52dd4-e5f6-46c8-9343-7d9428ba7bbb" providerId="ADAL" clId="{80D654C6-E258-46EC-B839-A244A4E11556}" dt="2025-04-23T10:12:12.679" v="16" actId="47"/>
        <pc:sldMkLst>
          <pc:docMk/>
          <pc:sldMk cId="4290288293" sldId="260"/>
        </pc:sldMkLst>
      </pc:sldChg>
      <pc:sldChg chg="del">
        <pc:chgData name="Alexander Milward" userId="cbb52dd4-e5f6-46c8-9343-7d9428ba7bbb" providerId="ADAL" clId="{80D654C6-E258-46EC-B839-A244A4E11556}" dt="2025-04-23T10:12:12.679" v="16" actId="47"/>
        <pc:sldMkLst>
          <pc:docMk/>
          <pc:sldMk cId="2904369179" sldId="261"/>
        </pc:sldMkLst>
      </pc:sldChg>
      <pc:sldChg chg="del">
        <pc:chgData name="Alexander Milward" userId="cbb52dd4-e5f6-46c8-9343-7d9428ba7bbb" providerId="ADAL" clId="{80D654C6-E258-46EC-B839-A244A4E11556}" dt="2025-04-22T13:55:49.431" v="1" actId="2696"/>
        <pc:sldMkLst>
          <pc:docMk/>
          <pc:sldMk cId="2412263294" sldId="263"/>
        </pc:sldMkLst>
      </pc:sldChg>
      <pc:sldChg chg="del">
        <pc:chgData name="Alexander Milward" userId="cbb52dd4-e5f6-46c8-9343-7d9428ba7bbb" providerId="ADAL" clId="{80D654C6-E258-46EC-B839-A244A4E11556}" dt="2025-04-22T13:55:49.431" v="1" actId="2696"/>
        <pc:sldMkLst>
          <pc:docMk/>
          <pc:sldMk cId="3586371387" sldId="264"/>
        </pc:sldMkLst>
      </pc:sldChg>
      <pc:sldChg chg="del">
        <pc:chgData name="Alexander Milward" userId="cbb52dd4-e5f6-46c8-9343-7d9428ba7bbb" providerId="ADAL" clId="{80D654C6-E258-46EC-B839-A244A4E11556}" dt="2025-04-22T13:55:49.431" v="1" actId="2696"/>
        <pc:sldMkLst>
          <pc:docMk/>
          <pc:sldMk cId="2021095196" sldId="265"/>
        </pc:sldMkLst>
      </pc:sldChg>
      <pc:sldChg chg="del">
        <pc:chgData name="Alexander Milward" userId="cbb52dd4-e5f6-46c8-9343-7d9428ba7bbb" providerId="ADAL" clId="{80D654C6-E258-46EC-B839-A244A4E11556}" dt="2025-04-22T13:55:49.431" v="1" actId="2696"/>
        <pc:sldMkLst>
          <pc:docMk/>
          <pc:sldMk cId="1298895861" sldId="266"/>
        </pc:sldMkLst>
      </pc:sldChg>
      <pc:sldChg chg="del">
        <pc:chgData name="Alexander Milward" userId="cbb52dd4-e5f6-46c8-9343-7d9428ba7bbb" providerId="ADAL" clId="{80D654C6-E258-46EC-B839-A244A4E11556}" dt="2025-04-22T13:55:49.431" v="1" actId="2696"/>
        <pc:sldMkLst>
          <pc:docMk/>
          <pc:sldMk cId="2515326032" sldId="267"/>
        </pc:sldMkLst>
      </pc:sldChg>
      <pc:sldChg chg="del">
        <pc:chgData name="Alexander Milward" userId="cbb52dd4-e5f6-46c8-9343-7d9428ba7bbb" providerId="ADAL" clId="{80D654C6-E258-46EC-B839-A244A4E11556}" dt="2025-04-22T13:55:49.431" v="1" actId="2696"/>
        <pc:sldMkLst>
          <pc:docMk/>
          <pc:sldMk cId="617912550" sldId="268"/>
        </pc:sldMkLst>
      </pc:sldChg>
      <pc:sldChg chg="del">
        <pc:chgData name="Alexander Milward" userId="cbb52dd4-e5f6-46c8-9343-7d9428ba7bbb" providerId="ADAL" clId="{80D654C6-E258-46EC-B839-A244A4E11556}" dt="2025-04-22T13:55:49.431" v="1" actId="2696"/>
        <pc:sldMkLst>
          <pc:docMk/>
          <pc:sldMk cId="1196846237" sldId="271"/>
        </pc:sldMkLst>
      </pc:sldChg>
      <pc:sldChg chg="del">
        <pc:chgData name="Alexander Milward" userId="cbb52dd4-e5f6-46c8-9343-7d9428ba7bbb" providerId="ADAL" clId="{80D654C6-E258-46EC-B839-A244A4E11556}" dt="2025-04-22T13:59:37.508" v="5" actId="2696"/>
        <pc:sldMkLst>
          <pc:docMk/>
          <pc:sldMk cId="903438001" sldId="294"/>
        </pc:sldMkLst>
      </pc:sldChg>
      <pc:sldChg chg="del">
        <pc:chgData name="Alexander Milward" userId="cbb52dd4-e5f6-46c8-9343-7d9428ba7bbb" providerId="ADAL" clId="{80D654C6-E258-46EC-B839-A244A4E11556}" dt="2025-04-22T13:58:54.424" v="3" actId="2696"/>
        <pc:sldMkLst>
          <pc:docMk/>
          <pc:sldMk cId="1705024923" sldId="295"/>
        </pc:sldMkLst>
      </pc:sldChg>
      <pc:sldChg chg="del">
        <pc:chgData name="Alexander Milward" userId="cbb52dd4-e5f6-46c8-9343-7d9428ba7bbb" providerId="ADAL" clId="{80D654C6-E258-46EC-B839-A244A4E11556}" dt="2025-04-22T13:59:03.968" v="4" actId="2696"/>
        <pc:sldMkLst>
          <pc:docMk/>
          <pc:sldMk cId="2142185638" sldId="297"/>
        </pc:sldMkLst>
      </pc:sldChg>
      <pc:sldChg chg="del">
        <pc:chgData name="Alexander Milward" userId="cbb52dd4-e5f6-46c8-9343-7d9428ba7bbb" providerId="ADAL" clId="{80D654C6-E258-46EC-B839-A244A4E11556}" dt="2025-04-22T14:00:24.147" v="7" actId="2696"/>
        <pc:sldMkLst>
          <pc:docMk/>
          <pc:sldMk cId="3340900492" sldId="309"/>
        </pc:sldMkLst>
      </pc:sldChg>
      <pc:sldChg chg="del">
        <pc:chgData name="Alexander Milward" userId="cbb52dd4-e5f6-46c8-9343-7d9428ba7bbb" providerId="ADAL" clId="{80D654C6-E258-46EC-B839-A244A4E11556}" dt="2025-04-22T14:00:55.929" v="8" actId="2696"/>
        <pc:sldMkLst>
          <pc:docMk/>
          <pc:sldMk cId="2577993402" sldId="312"/>
        </pc:sldMkLst>
      </pc:sldChg>
      <pc:sldChg chg="del">
        <pc:chgData name="Alexander Milward" userId="cbb52dd4-e5f6-46c8-9343-7d9428ba7bbb" providerId="ADAL" clId="{80D654C6-E258-46EC-B839-A244A4E11556}" dt="2025-04-22T14:01:06.158" v="9" actId="2696"/>
        <pc:sldMkLst>
          <pc:docMk/>
          <pc:sldMk cId="3696715673" sldId="313"/>
        </pc:sldMkLst>
      </pc:sldChg>
      <pc:sldChg chg="del">
        <pc:chgData name="Alexander Milward" userId="cbb52dd4-e5f6-46c8-9343-7d9428ba7bbb" providerId="ADAL" clId="{80D654C6-E258-46EC-B839-A244A4E11556}" dt="2025-04-22T14:01:18.027" v="10" actId="2696"/>
        <pc:sldMkLst>
          <pc:docMk/>
          <pc:sldMk cId="150265833" sldId="316"/>
        </pc:sldMkLst>
      </pc:sldChg>
      <pc:sldChg chg="del">
        <pc:chgData name="Alexander Milward" userId="cbb52dd4-e5f6-46c8-9343-7d9428ba7bbb" providerId="ADAL" clId="{80D654C6-E258-46EC-B839-A244A4E11556}" dt="2025-04-22T14:01:29.120" v="11" actId="2696"/>
        <pc:sldMkLst>
          <pc:docMk/>
          <pc:sldMk cId="2743162233" sldId="317"/>
        </pc:sldMkLst>
      </pc:sldChg>
      <pc:sldChg chg="del">
        <pc:chgData name="Alexander Milward" userId="cbb52dd4-e5f6-46c8-9343-7d9428ba7bbb" providerId="ADAL" clId="{80D654C6-E258-46EC-B839-A244A4E11556}" dt="2025-04-22T14:01:31.914" v="12" actId="2696"/>
        <pc:sldMkLst>
          <pc:docMk/>
          <pc:sldMk cId="2470063987" sldId="318"/>
        </pc:sldMkLst>
      </pc:sldChg>
      <pc:sldChg chg="del">
        <pc:chgData name="Alexander Milward" userId="cbb52dd4-e5f6-46c8-9343-7d9428ba7bbb" providerId="ADAL" clId="{80D654C6-E258-46EC-B839-A244A4E11556}" dt="2025-04-22T14:01:49.400" v="13" actId="2696"/>
        <pc:sldMkLst>
          <pc:docMk/>
          <pc:sldMk cId="845705687" sldId="321"/>
        </pc:sldMkLst>
      </pc:sldChg>
      <pc:sldChg chg="del">
        <pc:chgData name="Alexander Milward" userId="cbb52dd4-e5f6-46c8-9343-7d9428ba7bbb" providerId="ADAL" clId="{80D654C6-E258-46EC-B839-A244A4E11556}" dt="2025-04-22T14:01:58.576" v="14" actId="2696"/>
        <pc:sldMkLst>
          <pc:docMk/>
          <pc:sldMk cId="2085252784" sldId="324"/>
        </pc:sldMkLst>
      </pc:sldChg>
      <pc:sldChg chg="del">
        <pc:chgData name="Alexander Milward" userId="cbb52dd4-e5f6-46c8-9343-7d9428ba7bbb" providerId="ADAL" clId="{80D654C6-E258-46EC-B839-A244A4E11556}" dt="2025-04-22T14:02:12.098" v="15" actId="2696"/>
        <pc:sldMkLst>
          <pc:docMk/>
          <pc:sldMk cId="3345390492" sldId="327"/>
        </pc:sldMkLst>
      </pc:sldChg>
      <pc:sldChg chg="del">
        <pc:chgData name="Alexander Milward" userId="cbb52dd4-e5f6-46c8-9343-7d9428ba7bbb" providerId="ADAL" clId="{80D654C6-E258-46EC-B839-A244A4E11556}" dt="2025-04-22T14:00:11.659" v="6" actId="2696"/>
        <pc:sldMkLst>
          <pc:docMk/>
          <pc:sldMk cId="129317539" sldId="328"/>
        </pc:sldMkLst>
      </pc:sldChg>
      <pc:sldChg chg="del">
        <pc:chgData name="Alexander Milward" userId="cbb52dd4-e5f6-46c8-9343-7d9428ba7bbb" providerId="ADAL" clId="{80D654C6-E258-46EC-B839-A244A4E11556}" dt="2025-04-22T14:00:11.659" v="6" actId="2696"/>
        <pc:sldMkLst>
          <pc:docMk/>
          <pc:sldMk cId="335910970" sldId="329"/>
        </pc:sldMkLst>
      </pc:sldChg>
      <pc:sldChg chg="modSp mod">
        <pc:chgData name="Alexander Milward" userId="cbb52dd4-e5f6-46c8-9343-7d9428ba7bbb" providerId="ADAL" clId="{80D654C6-E258-46EC-B839-A244A4E11556}" dt="2025-04-28T08:28:10.004" v="18"/>
        <pc:sldMkLst>
          <pc:docMk/>
          <pc:sldMk cId="2149700993" sldId="335"/>
        </pc:sldMkLst>
        <pc:spChg chg="mod">
          <ac:chgData name="Alexander Milward" userId="cbb52dd4-e5f6-46c8-9343-7d9428ba7bbb" providerId="ADAL" clId="{80D654C6-E258-46EC-B839-A244A4E11556}" dt="2025-04-28T08:28:10.004" v="18"/>
          <ac:spMkLst>
            <pc:docMk/>
            <pc:sldMk cId="2149700993" sldId="335"/>
            <ac:spMk id="6" creationId="{14E687C8-733D-CA4D-23ED-8BAA836178DE}"/>
          </ac:spMkLst>
        </pc:spChg>
      </pc:sldChg>
      <pc:sldChg chg="del">
        <pc:chgData name="Alexander Milward" userId="cbb52dd4-e5f6-46c8-9343-7d9428ba7bbb" providerId="ADAL" clId="{80D654C6-E258-46EC-B839-A244A4E11556}" dt="2025-04-22T13:57:24.561" v="2" actId="2696"/>
        <pc:sldMkLst>
          <pc:docMk/>
          <pc:sldMk cId="1499262865" sldId="345"/>
        </pc:sldMkLst>
      </pc:sldChg>
      <pc:sldChg chg="del">
        <pc:chgData name="Alexander Milward" userId="cbb52dd4-e5f6-46c8-9343-7d9428ba7bbb" providerId="ADAL" clId="{80D654C6-E258-46EC-B839-A244A4E11556}" dt="2025-04-22T13:57:24.561" v="2" actId="2696"/>
        <pc:sldMkLst>
          <pc:docMk/>
          <pc:sldMk cId="2968355945" sldId="347"/>
        </pc:sldMkLst>
      </pc:sldChg>
      <pc:sldChg chg="del">
        <pc:chgData name="Alexander Milward" userId="cbb52dd4-e5f6-46c8-9343-7d9428ba7bbb" providerId="ADAL" clId="{80D654C6-E258-46EC-B839-A244A4E11556}" dt="2025-04-22T13:55:49.431" v="1" actId="2696"/>
        <pc:sldMkLst>
          <pc:docMk/>
          <pc:sldMk cId="2700140754" sldId="352"/>
        </pc:sldMkLst>
      </pc:sldChg>
      <pc:sldChg chg="del">
        <pc:chgData name="Alexander Milward" userId="cbb52dd4-e5f6-46c8-9343-7d9428ba7bbb" providerId="ADAL" clId="{80D654C6-E258-46EC-B839-A244A4E11556}" dt="2025-04-22T13:55:49.431" v="1" actId="2696"/>
        <pc:sldMkLst>
          <pc:docMk/>
          <pc:sldMk cId="2043513723" sldId="353"/>
        </pc:sldMkLst>
      </pc:sldChg>
      <pc:sldChg chg="del">
        <pc:chgData name="Alexander Milward" userId="cbb52dd4-e5f6-46c8-9343-7d9428ba7bbb" providerId="ADAL" clId="{80D654C6-E258-46EC-B839-A244A4E11556}" dt="2025-04-22T13:55:49.431" v="1" actId="2696"/>
        <pc:sldMkLst>
          <pc:docMk/>
          <pc:sldMk cId="304115058" sldId="354"/>
        </pc:sldMkLst>
      </pc:sldChg>
      <pc:sldChg chg="del">
        <pc:chgData name="Alexander Milward" userId="cbb52dd4-e5f6-46c8-9343-7d9428ba7bbb" providerId="ADAL" clId="{80D654C6-E258-46EC-B839-A244A4E11556}" dt="2025-04-22T13:55:49.431" v="1" actId="2696"/>
        <pc:sldMkLst>
          <pc:docMk/>
          <pc:sldMk cId="2044937136" sldId="355"/>
        </pc:sldMkLst>
      </pc:sldChg>
      <pc:sldChg chg="del">
        <pc:chgData name="Alexander Milward" userId="cbb52dd4-e5f6-46c8-9343-7d9428ba7bbb" providerId="ADAL" clId="{80D654C6-E258-46EC-B839-A244A4E11556}" dt="2025-04-22T13:55:49.431" v="1" actId="2696"/>
        <pc:sldMkLst>
          <pc:docMk/>
          <pc:sldMk cId="4283782823" sldId="357"/>
        </pc:sldMkLst>
      </pc:sldChg>
      <pc:sldChg chg="del">
        <pc:chgData name="Alexander Milward" userId="cbb52dd4-e5f6-46c8-9343-7d9428ba7bbb" providerId="ADAL" clId="{80D654C6-E258-46EC-B839-A244A4E11556}" dt="2025-04-22T13:55:49.431" v="1" actId="2696"/>
        <pc:sldMkLst>
          <pc:docMk/>
          <pc:sldMk cId="1254513404" sldId="359"/>
        </pc:sldMkLst>
      </pc:sldChg>
      <pc:sldChg chg="del">
        <pc:chgData name="Alexander Milward" userId="cbb52dd4-e5f6-46c8-9343-7d9428ba7bbb" providerId="ADAL" clId="{80D654C6-E258-46EC-B839-A244A4E11556}" dt="2025-04-22T13:55:49.431" v="1" actId="2696"/>
        <pc:sldMkLst>
          <pc:docMk/>
          <pc:sldMk cId="3977736540" sldId="360"/>
        </pc:sldMkLst>
      </pc:sldChg>
      <pc:sldChg chg="del">
        <pc:chgData name="Alexander Milward" userId="cbb52dd4-e5f6-46c8-9343-7d9428ba7bbb" providerId="ADAL" clId="{80D654C6-E258-46EC-B839-A244A4E11556}" dt="2025-04-22T13:55:49.431" v="1" actId="2696"/>
        <pc:sldMkLst>
          <pc:docMk/>
          <pc:sldMk cId="3008689492" sldId="361"/>
        </pc:sldMkLst>
      </pc:sldChg>
      <pc:sldChg chg="del">
        <pc:chgData name="Alexander Milward" userId="cbb52dd4-e5f6-46c8-9343-7d9428ba7bbb" providerId="ADAL" clId="{80D654C6-E258-46EC-B839-A244A4E11556}" dt="2025-04-22T13:55:49.431" v="1" actId="2696"/>
        <pc:sldMkLst>
          <pc:docMk/>
          <pc:sldMk cId="911313393" sldId="362"/>
        </pc:sldMkLst>
      </pc:sldChg>
      <pc:sldChg chg="del">
        <pc:chgData name="Alexander Milward" userId="cbb52dd4-e5f6-46c8-9343-7d9428ba7bbb" providerId="ADAL" clId="{80D654C6-E258-46EC-B839-A244A4E11556}" dt="2025-04-22T13:55:49.431" v="1" actId="2696"/>
        <pc:sldMkLst>
          <pc:docMk/>
          <pc:sldMk cId="1603083782" sldId="363"/>
        </pc:sldMkLst>
      </pc:sldChg>
      <pc:sldChg chg="add">
        <pc:chgData name="Alexander Milward" userId="cbb52dd4-e5f6-46c8-9343-7d9428ba7bbb" providerId="ADAL" clId="{80D654C6-E258-46EC-B839-A244A4E11556}" dt="2025-04-23T10:12:14.850" v="17"/>
        <pc:sldMkLst>
          <pc:docMk/>
          <pc:sldMk cId="2880790730" sldId="365"/>
        </pc:sldMkLst>
      </pc:sldChg>
      <pc:sldChg chg="add">
        <pc:chgData name="Alexander Milward" userId="cbb52dd4-e5f6-46c8-9343-7d9428ba7bbb" providerId="ADAL" clId="{80D654C6-E258-46EC-B839-A244A4E11556}" dt="2025-04-23T10:12:14.850" v="17"/>
        <pc:sldMkLst>
          <pc:docMk/>
          <pc:sldMk cId="1710240731" sldId="366"/>
        </pc:sldMkLst>
      </pc:sldChg>
      <pc:sldChg chg="add">
        <pc:chgData name="Alexander Milward" userId="cbb52dd4-e5f6-46c8-9343-7d9428ba7bbb" providerId="ADAL" clId="{80D654C6-E258-46EC-B839-A244A4E11556}" dt="2025-04-23T10:12:14.850" v="17"/>
        <pc:sldMkLst>
          <pc:docMk/>
          <pc:sldMk cId="2173067170" sldId="367"/>
        </pc:sldMkLst>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ldChg>
      <pc:sldChg chg="modSp mod">
        <pc:chgData name="Alexander Milward" userId="cbb52dd4-e5f6-46c8-9343-7d9428ba7bbb" providerId="ADAL" clId="{78B52457-ECFA-4CBA-91A4-E82E2AA81BE0}" dt="2025-03-17T11:28:40.435" v="830" actId="1076"/>
        <pc:sldMkLst>
          <pc:docMk/>
          <pc:sldMk cId="1705024923" sldId="295"/>
        </pc:sldMkLst>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ldChg>
      <pc:sldChg chg="addSp delSp modSp mod modCm">
        <pc:chgData name="Alexander Milward" userId="cbb52dd4-e5f6-46c8-9343-7d9428ba7bbb" providerId="ADAL" clId="{78B52457-ECFA-4CBA-91A4-E82E2AA81BE0}" dt="2025-03-17T12:47:34.254" v="1355" actId="20577"/>
        <pc:sldMkLst>
          <pc:docMk/>
          <pc:sldMk cId="3696715673" sldId="313"/>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ldChg>
      <pc:sldChg chg="addSp delSp modSp mod">
        <pc:chgData name="Alexander Milward" userId="cbb52dd4-e5f6-46c8-9343-7d9428ba7bbb" providerId="ADAL" clId="{78B52457-ECFA-4CBA-91A4-E82E2AA81BE0}" dt="2025-03-17T12:13:32.115" v="1141" actId="12788"/>
        <pc:sldMkLst>
          <pc:docMk/>
          <pc:sldMk cId="2743162233" sldId="317"/>
        </pc:sldMkLst>
      </pc:sldChg>
      <pc:sldChg chg="addSp delSp modSp mod">
        <pc:chgData name="Alexander Milward" userId="cbb52dd4-e5f6-46c8-9343-7d9428ba7bbb" providerId="ADAL" clId="{78B52457-ECFA-4CBA-91A4-E82E2AA81BE0}" dt="2025-03-17T12:15:59.687" v="1149" actId="1035"/>
        <pc:sldMkLst>
          <pc:docMk/>
          <pc:sldMk cId="2470063987" sldId="318"/>
        </pc:sldMkLst>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ldChg>
      <pc:sldChg chg="addSp delSp modSp mod modNotesTx">
        <pc:chgData name="Alexander Milward" userId="cbb52dd4-e5f6-46c8-9343-7d9428ba7bbb" providerId="ADAL" clId="{78B52457-ECFA-4CBA-91A4-E82E2AA81BE0}" dt="2025-03-17T12:42:55.580" v="1345" actId="114"/>
        <pc:sldMkLst>
          <pc:docMk/>
          <pc:sldMk cId="129317539" sldId="328"/>
        </pc:sldMkLst>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ldChg>
      <pc:sldChg chg="addSp delSp modSp mod">
        <pc:chgData name="Chloe Rodic" userId="85c4b904-cf81-48ab-b314-8f3c795b453b" providerId="ADAL" clId="{B662C077-AAD7-45CA-B23E-38B3B93A7BB9}" dt="2025-04-22T12:47:54.789" v="19" actId="962"/>
        <pc:sldMkLst>
          <pc:docMk/>
          <pc:sldMk cId="617912550" sldId="268"/>
        </pc:sldMkLst>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ldChg>
      <pc:sldChg chg="addSp delSp modSp add mod">
        <pc:chgData name="Chloe Rodic" userId="85c4b904-cf81-48ab-b314-8f3c795b453b" providerId="ADAL" clId="{B662C077-AAD7-45CA-B23E-38B3B93A7BB9}" dt="2025-04-22T12:47:09.813" v="8" actId="962"/>
        <pc:sldMkLst>
          <pc:docMk/>
          <pc:sldMk cId="2732932127" sldId="356"/>
        </pc:sldMkLst>
        <pc:picChg chg="add mod">
          <ac:chgData name="Chloe Rodic" userId="85c4b904-cf81-48ab-b314-8f3c795b453b" providerId="ADAL" clId="{B662C077-AAD7-45CA-B23E-38B3B93A7BB9}" dt="2025-04-22T12:47:09.813" v="8" actId="962"/>
          <ac:picMkLst>
            <pc:docMk/>
            <pc:sldMk cId="2732932127" sldId="356"/>
            <ac:picMk id="4" creationId="{AC5E702F-6BB4-26C7-406D-E3D24737C186}"/>
          </ac:picMkLst>
        </pc:picChg>
      </pc:sldChg>
      <pc:sldChg chg="addSp delSp modSp add mod">
        <pc:chgData name="Chloe Rodic" userId="85c4b904-cf81-48ab-b314-8f3c795b453b" providerId="ADAL" clId="{B662C077-AAD7-45CA-B23E-38B3B93A7BB9}" dt="2025-04-22T12:47:35.651" v="13" actId="27614"/>
        <pc:sldMkLst>
          <pc:docMk/>
          <pc:sldMk cId="4283782823" sldId="357"/>
        </pc:sldMkLst>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ldChg>
      <pc:sldChg chg="addSp delSp modSp add mod">
        <pc:chgData name="Chloe Rodic" userId="85c4b904-cf81-48ab-b314-8f3c795b453b" providerId="ADAL" clId="{B662C077-AAD7-45CA-B23E-38B3B93A7BB9}" dt="2025-04-22T12:48:25.816" v="31" actId="962"/>
        <pc:sldMkLst>
          <pc:docMk/>
          <pc:sldMk cId="3977736540" sldId="360"/>
        </pc:sldMkLst>
      </pc:sldChg>
      <pc:sldChg chg="addSp delSp modSp add mod">
        <pc:chgData name="Chloe Rodic" userId="85c4b904-cf81-48ab-b314-8f3c795b453b" providerId="ADAL" clId="{B662C077-AAD7-45CA-B23E-38B3B93A7BB9}" dt="2025-04-22T13:46:46.942" v="59" actId="27614"/>
        <pc:sldMkLst>
          <pc:docMk/>
          <pc:sldMk cId="3008689492" sldId="361"/>
        </pc:sldMkLst>
      </pc:sldChg>
      <pc:sldChg chg="addSp delSp modSp add mod">
        <pc:chgData name="Chloe Rodic" userId="85c4b904-cf81-48ab-b314-8f3c795b453b" providerId="ADAL" clId="{B662C077-AAD7-45CA-B23E-38B3B93A7BB9}" dt="2025-04-22T12:49:03.376" v="42" actId="962"/>
        <pc:sldMkLst>
          <pc:docMk/>
          <pc:sldMk cId="911313393" sldId="362"/>
        </pc:sldMkLst>
      </pc:sldChg>
      <pc:sldChg chg="addSp delSp modSp add mod">
        <pc:chgData name="Chloe Rodic" userId="85c4b904-cf81-48ab-b314-8f3c795b453b" providerId="ADAL" clId="{B662C077-AAD7-45CA-B23E-38B3B93A7BB9}" dt="2025-04-22T12:49:13.583" v="48" actId="962"/>
        <pc:sldMkLst>
          <pc:docMk/>
          <pc:sldMk cId="1603083782" sldId="363"/>
        </pc:sldMkLst>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ldChg>
      <pc:sldChg chg="addSp delSp modSp add mod modNotesTx">
        <pc:chgData name="James Carter" userId="15642c36-216d-415f-acb2-2d2e06c8541f" providerId="ADAL" clId="{1425DB2D-E686-4723-B01D-F11F0BE5D8F5}" dt="2025-03-13T14:12:37.782" v="2446"/>
        <pc:sldMkLst>
          <pc:docMk/>
          <pc:sldMk cId="3696715673" sldId="313"/>
        </pc:sldMkLst>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ldChg>
      <pc:sldChg chg="addSp delSp modSp add mod modNotesTx">
        <pc:chgData name="James Carter" userId="15642c36-216d-415f-acb2-2d2e06c8541f" providerId="ADAL" clId="{1425DB2D-E686-4723-B01D-F11F0BE5D8F5}" dt="2025-03-13T14:20:55.998" v="2482" actId="20577"/>
        <pc:sldMkLst>
          <pc:docMk/>
          <pc:sldMk cId="2743162233" sldId="317"/>
        </pc:sldMkLst>
      </pc:sldChg>
      <pc:sldChg chg="addSp delSp modSp add mod modNotesTx">
        <pc:chgData name="James Carter" userId="15642c36-216d-415f-acb2-2d2e06c8541f" providerId="ADAL" clId="{1425DB2D-E686-4723-B01D-F11F0BE5D8F5}" dt="2025-03-13T13:17:12.965" v="2048" actId="1076"/>
        <pc:sldMkLst>
          <pc:docMk/>
          <pc:sldMk cId="2470063987" sldId="318"/>
        </pc:sldMkLst>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B76CF-956B-72FA-41DA-C6826F3C04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93CBE-D77C-19A8-1B48-64C67ACD0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AAC8FC-9856-0510-EC9D-97629269301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370327B-425B-8EC4-7365-D3587C0C3797}"/>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381580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2B158-D33C-DDEC-4C3A-D04E84835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B4BEB-C44B-48F9-D80B-83B010B06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4BC9E-53EE-5268-CC84-C26CBB8E5A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43E8B99-CE25-2F72-3211-96DE43A57850}"/>
              </a:ext>
            </a:extLst>
          </p:cNvPr>
          <p:cNvSpPr>
            <a:spLocks noGrp="1"/>
          </p:cNvSpPr>
          <p:nvPr>
            <p:ph type="sldNum" sz="quarter" idx="5"/>
          </p:nvPr>
        </p:nvSpPr>
        <p:spPr/>
        <p:txBody>
          <a:bodyPr/>
          <a:lstStyle/>
          <a:p>
            <a:fld id="{D730F9AC-6333-47FF-9B1C-C06430BBE3A7}" type="slidenum">
              <a:rPr lang="en-GB" smtClean="0"/>
              <a:t>11</a:t>
            </a:fld>
            <a:endParaRPr lang="en-GB"/>
          </a:p>
        </p:txBody>
      </p:sp>
    </p:spTree>
    <p:extLst>
      <p:ext uri="{BB962C8B-B14F-4D97-AF65-F5344CB8AC3E}">
        <p14:creationId xmlns:p14="http://schemas.microsoft.com/office/powerpoint/2010/main" val="3757261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6F2C-9F73-FF72-DDF8-11F4DFCA8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34825-A6BD-04C5-72DA-5BE23AE496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F9CC1-0793-08FD-F866-8EACBC4955D3}"/>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C2C77732-18E3-EF38-349E-02035C0FC37B}"/>
              </a:ext>
            </a:extLst>
          </p:cNvPr>
          <p:cNvSpPr>
            <a:spLocks noGrp="1"/>
          </p:cNvSpPr>
          <p:nvPr>
            <p:ph type="sldNum" sz="quarter" idx="5"/>
          </p:nvPr>
        </p:nvSpPr>
        <p:spPr/>
        <p:txBody>
          <a:bodyPr/>
          <a:lstStyle/>
          <a:p>
            <a:fld id="{D730F9AC-6333-47FF-9B1C-C06430BBE3A7}" type="slidenum">
              <a:rPr lang="en-GB" smtClean="0"/>
              <a:t>12</a:t>
            </a:fld>
            <a:endParaRPr lang="en-GB"/>
          </a:p>
        </p:txBody>
      </p:sp>
    </p:spTree>
    <p:extLst>
      <p:ext uri="{BB962C8B-B14F-4D97-AF65-F5344CB8AC3E}">
        <p14:creationId xmlns:p14="http://schemas.microsoft.com/office/powerpoint/2010/main" val="126972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D948-C619-4BA1-515F-E66AB7705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7E3953-1FBB-EBE6-6C7E-6997CA92C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400F3-BAF8-2FAF-C734-C2783E02C8D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7C44E5-AB12-0C1B-02C9-9FD699CDC368}"/>
              </a:ext>
            </a:extLst>
          </p:cNvPr>
          <p:cNvSpPr>
            <a:spLocks noGrp="1"/>
          </p:cNvSpPr>
          <p:nvPr>
            <p:ph type="sldNum" sz="quarter" idx="5"/>
          </p:nvPr>
        </p:nvSpPr>
        <p:spPr/>
        <p:txBody>
          <a:bodyPr/>
          <a:lstStyle/>
          <a:p>
            <a:fld id="{D730F9AC-6333-47FF-9B1C-C06430BBE3A7}" type="slidenum">
              <a:rPr lang="en-GB" smtClean="0"/>
              <a:t>13</a:t>
            </a:fld>
            <a:endParaRPr lang="en-GB"/>
          </a:p>
        </p:txBody>
      </p:sp>
    </p:spTree>
    <p:extLst>
      <p:ext uri="{BB962C8B-B14F-4D97-AF65-F5344CB8AC3E}">
        <p14:creationId xmlns:p14="http://schemas.microsoft.com/office/powerpoint/2010/main" val="39537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1937A-3723-C0D8-3A6F-98E97C88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9EFFF-700D-6800-8293-0B2D5C646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2CB05-524C-0AC8-DAFB-66402D2DD8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5A3B92-4531-06D9-0CA2-EB0302ABA164}"/>
              </a:ext>
            </a:extLst>
          </p:cNvPr>
          <p:cNvSpPr>
            <a:spLocks noGrp="1"/>
          </p:cNvSpPr>
          <p:nvPr>
            <p:ph type="sldNum" sz="quarter" idx="5"/>
          </p:nvPr>
        </p:nvSpPr>
        <p:spPr/>
        <p:txBody>
          <a:bodyPr/>
          <a:lstStyle/>
          <a:p>
            <a:fld id="{D730F9AC-6333-47FF-9B1C-C06430BBE3A7}" type="slidenum">
              <a:rPr lang="en-GB" smtClean="0"/>
              <a:t>14</a:t>
            </a:fld>
            <a:endParaRPr lang="en-GB"/>
          </a:p>
        </p:txBody>
      </p:sp>
    </p:spTree>
    <p:extLst>
      <p:ext uri="{BB962C8B-B14F-4D97-AF65-F5344CB8AC3E}">
        <p14:creationId xmlns:p14="http://schemas.microsoft.com/office/powerpoint/2010/main" val="172092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2CD3-6DB8-55F0-5FBD-1DC3462719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7CC1FC-1748-6C67-3070-7C71E1927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CAD416-498D-4F38-EAF5-73107FFBE09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D1B4FAF-4784-360A-41F1-DA5D4FD29E4E}"/>
              </a:ext>
            </a:extLst>
          </p:cNvPr>
          <p:cNvSpPr>
            <a:spLocks noGrp="1"/>
          </p:cNvSpPr>
          <p:nvPr>
            <p:ph type="sldNum" sz="quarter" idx="5"/>
          </p:nvPr>
        </p:nvSpPr>
        <p:spPr/>
        <p:txBody>
          <a:bodyPr/>
          <a:lstStyle/>
          <a:p>
            <a:fld id="{D730F9AC-6333-47FF-9B1C-C06430BBE3A7}" type="slidenum">
              <a:rPr lang="en-GB" smtClean="0"/>
              <a:t>15</a:t>
            </a:fld>
            <a:endParaRPr lang="en-GB"/>
          </a:p>
        </p:txBody>
      </p:sp>
    </p:spTree>
    <p:extLst>
      <p:ext uri="{BB962C8B-B14F-4D97-AF65-F5344CB8AC3E}">
        <p14:creationId xmlns:p14="http://schemas.microsoft.com/office/powerpoint/2010/main" val="1297247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D630-0562-EE26-6C5B-3E3D8E128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A842-D266-DF5B-73C9-9821882BE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69BA9-2903-BBE2-FE61-AC09C1B27519}"/>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6586668-575A-7D01-AB06-3741BC7741D8}"/>
              </a:ext>
            </a:extLst>
          </p:cNvPr>
          <p:cNvSpPr>
            <a:spLocks noGrp="1"/>
          </p:cNvSpPr>
          <p:nvPr>
            <p:ph type="sldNum" sz="quarter" idx="5"/>
          </p:nvPr>
        </p:nvSpPr>
        <p:spPr/>
        <p:txBody>
          <a:bodyPr/>
          <a:lstStyle/>
          <a:p>
            <a:fld id="{D730F9AC-6333-47FF-9B1C-C06430BBE3A7}" type="slidenum">
              <a:rPr lang="en-GB" smtClean="0"/>
              <a:t>16</a:t>
            </a:fld>
            <a:endParaRPr lang="en-GB"/>
          </a:p>
        </p:txBody>
      </p:sp>
    </p:spTree>
    <p:extLst>
      <p:ext uri="{BB962C8B-B14F-4D97-AF65-F5344CB8AC3E}">
        <p14:creationId xmlns:p14="http://schemas.microsoft.com/office/powerpoint/2010/main" val="216602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6B842-1878-6BE8-384E-D31665807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9FDAB-F95D-603B-F416-66BD06D21F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13357-FC70-643E-ADBD-1ED282035C1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F9AFA42-ECCF-6611-09A3-A2E43CE54419}"/>
              </a:ext>
            </a:extLst>
          </p:cNvPr>
          <p:cNvSpPr>
            <a:spLocks noGrp="1"/>
          </p:cNvSpPr>
          <p:nvPr>
            <p:ph type="sldNum" sz="quarter" idx="5"/>
          </p:nvPr>
        </p:nvSpPr>
        <p:spPr/>
        <p:txBody>
          <a:bodyPr/>
          <a:lstStyle/>
          <a:p>
            <a:fld id="{D730F9AC-6333-47FF-9B1C-C06430BBE3A7}" type="slidenum">
              <a:rPr lang="en-GB" smtClean="0"/>
              <a:t>17</a:t>
            </a:fld>
            <a:endParaRPr lang="en-GB"/>
          </a:p>
        </p:txBody>
      </p:sp>
    </p:spTree>
    <p:extLst>
      <p:ext uri="{BB962C8B-B14F-4D97-AF65-F5344CB8AC3E}">
        <p14:creationId xmlns:p14="http://schemas.microsoft.com/office/powerpoint/2010/main" val="79054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9E354-1AC5-C9A2-3C00-24D1EE1F7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DB249-AFE4-1074-1890-6FCE16400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CBF9D-E9B7-3B1B-7950-D57C643FFF64}"/>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800CF4D-CC8E-F876-B1EB-2DFF30355234}"/>
              </a:ext>
            </a:extLst>
          </p:cNvPr>
          <p:cNvSpPr>
            <a:spLocks noGrp="1"/>
          </p:cNvSpPr>
          <p:nvPr>
            <p:ph type="sldNum" sz="quarter" idx="5"/>
          </p:nvPr>
        </p:nvSpPr>
        <p:spPr/>
        <p:txBody>
          <a:bodyPr/>
          <a:lstStyle/>
          <a:p>
            <a:fld id="{D730F9AC-6333-47FF-9B1C-C06430BBE3A7}" type="slidenum">
              <a:rPr lang="en-GB" smtClean="0"/>
              <a:t>18</a:t>
            </a:fld>
            <a:endParaRPr lang="en-GB"/>
          </a:p>
        </p:txBody>
      </p:sp>
    </p:spTree>
    <p:extLst>
      <p:ext uri="{BB962C8B-B14F-4D97-AF65-F5344CB8AC3E}">
        <p14:creationId xmlns:p14="http://schemas.microsoft.com/office/powerpoint/2010/main" val="188650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786C-276C-F217-6D6C-22FA9B99A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6738-2059-1D37-5E3F-D8D4E43DC3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A0626-6888-736D-5A2E-E3D3F25F4F2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1A187-95C9-09ED-A0BA-7759A51DCB9F}"/>
              </a:ext>
            </a:extLst>
          </p:cNvPr>
          <p:cNvSpPr>
            <a:spLocks noGrp="1"/>
          </p:cNvSpPr>
          <p:nvPr>
            <p:ph type="sldNum" sz="quarter" idx="5"/>
          </p:nvPr>
        </p:nvSpPr>
        <p:spPr/>
        <p:txBody>
          <a:bodyPr/>
          <a:lstStyle/>
          <a:p>
            <a:fld id="{D730F9AC-6333-47FF-9B1C-C06430BBE3A7}" type="slidenum">
              <a:rPr lang="en-GB" smtClean="0"/>
              <a:t>19</a:t>
            </a:fld>
            <a:endParaRPr lang="en-GB"/>
          </a:p>
        </p:txBody>
      </p:sp>
    </p:spTree>
    <p:extLst>
      <p:ext uri="{BB962C8B-B14F-4D97-AF65-F5344CB8AC3E}">
        <p14:creationId xmlns:p14="http://schemas.microsoft.com/office/powerpoint/2010/main" val="344586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89011-9E24-351F-4ECB-E3B0760EC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69D697-0B9B-445C-2922-6884B4F747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DC9AE-2135-2F84-44D4-7293FBFCCD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EEDF082-CAEC-8B60-3D86-F33EF541F043}"/>
              </a:ext>
            </a:extLst>
          </p:cNvPr>
          <p:cNvSpPr>
            <a:spLocks noGrp="1"/>
          </p:cNvSpPr>
          <p:nvPr>
            <p:ph type="sldNum" sz="quarter" idx="5"/>
          </p:nvPr>
        </p:nvSpPr>
        <p:spPr/>
        <p:txBody>
          <a:bodyPr/>
          <a:lstStyle/>
          <a:p>
            <a:fld id="{D730F9AC-6333-47FF-9B1C-C06430BBE3A7}" type="slidenum">
              <a:rPr lang="en-GB" smtClean="0"/>
              <a:t>20</a:t>
            </a:fld>
            <a:endParaRPr lang="en-GB"/>
          </a:p>
        </p:txBody>
      </p:sp>
    </p:spTree>
    <p:extLst>
      <p:ext uri="{BB962C8B-B14F-4D97-AF65-F5344CB8AC3E}">
        <p14:creationId xmlns:p14="http://schemas.microsoft.com/office/powerpoint/2010/main" val="4207101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095D-EC07-4B85-E368-72A9A48C3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506944-07FC-C96D-A9C9-19EE1B6E1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251B3-7CFD-E1BE-2DF0-FF6B72DBA54F}"/>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35D1405-8B7C-B0DC-1003-416BC6727FAA}"/>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136877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3967-D3B5-A6D7-1DC7-CA954AE8E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B2641-EA0D-C3D6-BED9-AA24CDAC30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E2A6C2-44A1-BAE4-E8CB-3770CCE32F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E1F8075-1269-E538-F9E0-2A43BFEEB114}"/>
              </a:ext>
            </a:extLst>
          </p:cNvPr>
          <p:cNvSpPr>
            <a:spLocks noGrp="1"/>
          </p:cNvSpPr>
          <p:nvPr>
            <p:ph type="sldNum" sz="quarter" idx="5"/>
          </p:nvPr>
        </p:nvSpPr>
        <p:spPr/>
        <p:txBody>
          <a:bodyPr/>
          <a:lstStyle/>
          <a:p>
            <a:fld id="{D730F9AC-6333-47FF-9B1C-C06430BBE3A7}" type="slidenum">
              <a:rPr lang="en-GB" smtClean="0"/>
              <a:t>21</a:t>
            </a:fld>
            <a:endParaRPr lang="en-GB"/>
          </a:p>
        </p:txBody>
      </p:sp>
    </p:spTree>
    <p:extLst>
      <p:ext uri="{BB962C8B-B14F-4D97-AF65-F5344CB8AC3E}">
        <p14:creationId xmlns:p14="http://schemas.microsoft.com/office/powerpoint/2010/main" val="4181159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597-16B6-0FE6-1E7B-42C3B8F41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053D89-99A8-AD91-120B-E1E2FF502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87A26-135D-2E6F-EFCF-5BA34CCF7931}"/>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70108B41-3A72-4F22-278C-CE895E88D44D}"/>
              </a:ext>
            </a:extLst>
          </p:cNvPr>
          <p:cNvSpPr>
            <a:spLocks noGrp="1"/>
          </p:cNvSpPr>
          <p:nvPr>
            <p:ph type="sldNum" sz="quarter" idx="5"/>
          </p:nvPr>
        </p:nvSpPr>
        <p:spPr/>
        <p:txBody>
          <a:bodyPr/>
          <a:lstStyle/>
          <a:p>
            <a:fld id="{D730F9AC-6333-47FF-9B1C-C06430BBE3A7}" type="slidenum">
              <a:rPr lang="en-GB" smtClean="0"/>
              <a:t>22</a:t>
            </a:fld>
            <a:endParaRPr lang="en-GB"/>
          </a:p>
        </p:txBody>
      </p:sp>
    </p:spTree>
    <p:extLst>
      <p:ext uri="{BB962C8B-B14F-4D97-AF65-F5344CB8AC3E}">
        <p14:creationId xmlns:p14="http://schemas.microsoft.com/office/powerpoint/2010/main" val="2169610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23</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24</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4B3-A248-D364-C25A-C4C1E0180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BF9B39-C839-063B-DA30-8331835C3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80D71-A48C-F2B8-96A2-96D5B99C782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67AE24B-7BCB-27F9-BA0D-B94568CF3EBC}"/>
              </a:ext>
            </a:extLst>
          </p:cNvPr>
          <p:cNvSpPr>
            <a:spLocks noGrp="1"/>
          </p:cNvSpPr>
          <p:nvPr>
            <p:ph type="sldNum" sz="quarter" idx="5"/>
          </p:nvPr>
        </p:nvSpPr>
        <p:spPr/>
        <p:txBody>
          <a:bodyPr/>
          <a:lstStyle/>
          <a:p>
            <a:fld id="{D730F9AC-6333-47FF-9B1C-C06430BBE3A7}" type="slidenum">
              <a:rPr lang="en-GB" smtClean="0"/>
              <a:t>25</a:t>
            </a:fld>
            <a:endParaRPr lang="en-GB"/>
          </a:p>
        </p:txBody>
      </p:sp>
    </p:spTree>
    <p:extLst>
      <p:ext uri="{BB962C8B-B14F-4D97-AF65-F5344CB8AC3E}">
        <p14:creationId xmlns:p14="http://schemas.microsoft.com/office/powerpoint/2010/main" val="180250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8BF53-ACBE-4448-7D1B-9F658FDEC9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E3EB8A-7597-24A2-12BD-A4515157AA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3A47ED-0E04-F757-DF44-3E069DFFE3D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52BB6-F381-3512-4DD9-706429427FFC}"/>
              </a:ext>
            </a:extLst>
          </p:cNvPr>
          <p:cNvSpPr>
            <a:spLocks noGrp="1"/>
          </p:cNvSpPr>
          <p:nvPr>
            <p:ph type="sldNum" sz="quarter" idx="5"/>
          </p:nvPr>
        </p:nvSpPr>
        <p:spPr/>
        <p:txBody>
          <a:bodyPr/>
          <a:lstStyle/>
          <a:p>
            <a:fld id="{D730F9AC-6333-47FF-9B1C-C06430BBE3A7}" type="slidenum">
              <a:rPr lang="en-GB" smtClean="0"/>
              <a:t>26</a:t>
            </a:fld>
            <a:endParaRPr lang="en-GB"/>
          </a:p>
        </p:txBody>
      </p:sp>
    </p:spTree>
    <p:extLst>
      <p:ext uri="{BB962C8B-B14F-4D97-AF65-F5344CB8AC3E}">
        <p14:creationId xmlns:p14="http://schemas.microsoft.com/office/powerpoint/2010/main" val="3592575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F971D-F7C9-7248-F8FE-312BDFBF4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04A64-02F4-CE11-6F88-E885969D5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F370D-31D0-BE83-C9DB-E246779A562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44418EE-A0FA-77A0-D665-EA70DC0AF168}"/>
              </a:ext>
            </a:extLst>
          </p:cNvPr>
          <p:cNvSpPr>
            <a:spLocks noGrp="1"/>
          </p:cNvSpPr>
          <p:nvPr>
            <p:ph type="sldNum" sz="quarter" idx="5"/>
          </p:nvPr>
        </p:nvSpPr>
        <p:spPr/>
        <p:txBody>
          <a:bodyPr/>
          <a:lstStyle/>
          <a:p>
            <a:fld id="{D730F9AC-6333-47FF-9B1C-C06430BBE3A7}" type="slidenum">
              <a:rPr lang="en-GB" smtClean="0"/>
              <a:t>27</a:t>
            </a:fld>
            <a:endParaRPr lang="en-GB"/>
          </a:p>
        </p:txBody>
      </p:sp>
    </p:spTree>
    <p:extLst>
      <p:ext uri="{BB962C8B-B14F-4D97-AF65-F5344CB8AC3E}">
        <p14:creationId xmlns:p14="http://schemas.microsoft.com/office/powerpoint/2010/main" val="135565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28</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29</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61237-6327-429F-D3BF-0B4562D9CC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944BD-E872-26B1-8947-5B7577B049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130656-8986-C38A-830C-49495B9A3B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BFCFCC-6198-50AE-36FD-FCFAD5216C58}"/>
              </a:ext>
            </a:extLst>
          </p:cNvPr>
          <p:cNvSpPr>
            <a:spLocks noGrp="1"/>
          </p:cNvSpPr>
          <p:nvPr>
            <p:ph type="sldNum" sz="quarter" idx="5"/>
          </p:nvPr>
        </p:nvSpPr>
        <p:spPr/>
        <p:txBody>
          <a:bodyPr/>
          <a:lstStyle/>
          <a:p>
            <a:fld id="{D730F9AC-6333-47FF-9B1C-C06430BBE3A7}" type="slidenum">
              <a:rPr lang="en-GB" smtClean="0"/>
              <a:t>30</a:t>
            </a:fld>
            <a:endParaRPr lang="en-GB"/>
          </a:p>
        </p:txBody>
      </p:sp>
    </p:spTree>
    <p:extLst>
      <p:ext uri="{BB962C8B-B14F-4D97-AF65-F5344CB8AC3E}">
        <p14:creationId xmlns:p14="http://schemas.microsoft.com/office/powerpoint/2010/main" val="1331106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897F-0BF7-F5AC-59A8-9E0C78F15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33F1D-B887-B068-21FC-8714B864C2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B305AD-CBCA-1F46-49CD-E61AFC6E8830}"/>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AFC2010-E1DB-CDF1-FDC0-81C57F0A7820}"/>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32292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67B1-FECC-A60C-56CB-315D77EF1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46151-53FD-E78B-1AED-ED58653D0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E8AC40-19DB-6544-B865-267F327EF6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34031DB-AA36-7873-D474-72DEFA6E4D9C}"/>
              </a:ext>
            </a:extLst>
          </p:cNvPr>
          <p:cNvSpPr>
            <a:spLocks noGrp="1"/>
          </p:cNvSpPr>
          <p:nvPr>
            <p:ph type="sldNum" sz="quarter" idx="5"/>
          </p:nvPr>
        </p:nvSpPr>
        <p:spPr/>
        <p:txBody>
          <a:bodyPr/>
          <a:lstStyle/>
          <a:p>
            <a:fld id="{D730F9AC-6333-47FF-9B1C-C06430BBE3A7}" type="slidenum">
              <a:rPr lang="en-GB" smtClean="0"/>
              <a:t>31</a:t>
            </a:fld>
            <a:endParaRPr lang="en-GB"/>
          </a:p>
        </p:txBody>
      </p:sp>
    </p:spTree>
    <p:extLst>
      <p:ext uri="{BB962C8B-B14F-4D97-AF65-F5344CB8AC3E}">
        <p14:creationId xmlns:p14="http://schemas.microsoft.com/office/powerpoint/2010/main" val="398953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32</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79758-2207-4A68-5E70-CDBDCB321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841C6-CC3D-CB7F-14B2-7E32691364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C520E2-B2EC-A126-865C-BEABB81B4C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7B68401-C7FC-3008-2DAC-6BB73ABEE0E5}"/>
              </a:ext>
            </a:extLst>
          </p:cNvPr>
          <p:cNvSpPr>
            <a:spLocks noGrp="1"/>
          </p:cNvSpPr>
          <p:nvPr>
            <p:ph type="sldNum" sz="quarter" idx="5"/>
          </p:nvPr>
        </p:nvSpPr>
        <p:spPr/>
        <p:txBody>
          <a:bodyPr/>
          <a:lstStyle/>
          <a:p>
            <a:fld id="{D730F9AC-6333-47FF-9B1C-C06430BBE3A7}" type="slidenum">
              <a:rPr lang="en-GB" smtClean="0"/>
              <a:t>33</a:t>
            </a:fld>
            <a:endParaRPr lang="en-GB"/>
          </a:p>
        </p:txBody>
      </p:sp>
    </p:spTree>
    <p:extLst>
      <p:ext uri="{BB962C8B-B14F-4D97-AF65-F5344CB8AC3E}">
        <p14:creationId xmlns:p14="http://schemas.microsoft.com/office/powerpoint/2010/main" val="1039615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34</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35</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DB22-F427-5F5D-F122-59FDD2CFEA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1C71-B2B7-77EF-9578-4081D496F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F8D679-DF56-4327-D666-B362B44109BB}"/>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9A2E19C8-2FD1-861D-7897-A2202758206F}"/>
              </a:ext>
            </a:extLst>
          </p:cNvPr>
          <p:cNvSpPr>
            <a:spLocks noGrp="1"/>
          </p:cNvSpPr>
          <p:nvPr>
            <p:ph type="sldNum" sz="quarter" idx="5"/>
          </p:nvPr>
        </p:nvSpPr>
        <p:spPr/>
        <p:txBody>
          <a:bodyPr/>
          <a:lstStyle/>
          <a:p>
            <a:fld id="{D730F9AC-6333-47FF-9B1C-C06430BBE3A7}" type="slidenum">
              <a:rPr lang="en-GB" smtClean="0"/>
              <a:t>36</a:t>
            </a:fld>
            <a:endParaRPr lang="en-GB"/>
          </a:p>
        </p:txBody>
      </p:sp>
    </p:spTree>
    <p:extLst>
      <p:ext uri="{BB962C8B-B14F-4D97-AF65-F5344CB8AC3E}">
        <p14:creationId xmlns:p14="http://schemas.microsoft.com/office/powerpoint/2010/main" val="11794713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33E07-BA90-2E61-273E-7290F0C94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CF846-74DD-3CEA-0250-6B9982A97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02B66-BDC5-C978-403D-C89050E2F1FC}"/>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934E90B-8226-0C7D-6CFB-BD1F8E511F29}"/>
              </a:ext>
            </a:extLst>
          </p:cNvPr>
          <p:cNvSpPr>
            <a:spLocks noGrp="1"/>
          </p:cNvSpPr>
          <p:nvPr>
            <p:ph type="sldNum" sz="quarter" idx="5"/>
          </p:nvPr>
        </p:nvSpPr>
        <p:spPr/>
        <p:txBody>
          <a:bodyPr/>
          <a:lstStyle/>
          <a:p>
            <a:fld id="{D730F9AC-6333-47FF-9B1C-C06430BBE3A7}" type="slidenum">
              <a:rPr lang="en-GB" smtClean="0"/>
              <a:t>37</a:t>
            </a:fld>
            <a:endParaRPr lang="en-GB"/>
          </a:p>
        </p:txBody>
      </p:sp>
    </p:spTree>
    <p:extLst>
      <p:ext uri="{BB962C8B-B14F-4D97-AF65-F5344CB8AC3E}">
        <p14:creationId xmlns:p14="http://schemas.microsoft.com/office/powerpoint/2010/main" val="1839012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BC276-8803-286D-764D-3366500A1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BFC0C-9EAA-C223-7636-36B47D558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A412B-6941-44AD-2142-29FCEA5987D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F28305B4-F00A-32BD-AB15-5CAB0532BCA7}"/>
              </a:ext>
            </a:extLst>
          </p:cNvPr>
          <p:cNvSpPr>
            <a:spLocks noGrp="1"/>
          </p:cNvSpPr>
          <p:nvPr>
            <p:ph type="sldNum" sz="quarter" idx="5"/>
          </p:nvPr>
        </p:nvSpPr>
        <p:spPr/>
        <p:txBody>
          <a:bodyPr/>
          <a:lstStyle/>
          <a:p>
            <a:fld id="{D730F9AC-6333-47FF-9B1C-C06430BBE3A7}" type="slidenum">
              <a:rPr lang="en-GB" smtClean="0"/>
              <a:t>38</a:t>
            </a:fld>
            <a:endParaRPr lang="en-GB"/>
          </a:p>
        </p:txBody>
      </p:sp>
    </p:spTree>
    <p:extLst>
      <p:ext uri="{BB962C8B-B14F-4D97-AF65-F5344CB8AC3E}">
        <p14:creationId xmlns:p14="http://schemas.microsoft.com/office/powerpoint/2010/main" val="2929442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6FF06-05FA-F352-01E2-7702A6896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3AC96-4501-9D8A-FC22-5AB710EF30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F8C96-5A98-6880-B618-72A521173CA2}"/>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D1407BF-68CC-51BE-F1ED-91D4934C3E1F}"/>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23129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A62F9-C6C5-3291-2A97-9A1575896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A7A1FA-4A02-544F-6EB5-3250DB7B98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FCBE42-AAC3-A955-044C-5553B7D673F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E61B77D-DCAF-F261-337E-48BBAC74C5EC}"/>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145565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3E657-000F-4B6A-EDE0-14A3EA796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45EBB-3EFC-B2E7-BC8A-C5B805AC2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CBB6D4-0BE1-0E03-33B9-08E60D5C514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BFB745-54BD-D76F-C1B2-FE968C007EFF}"/>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2560090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F49C-73EC-FDF7-ED26-B5EA12AF50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CFC39-E647-F284-D689-F330FDEA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B70F6-199E-C8E0-084F-C3F72810097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1AF079C-B0D3-63C4-15D4-62583A887222}"/>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2510173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B8230-67AE-9A9A-6480-8C4293301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E8C7-E25E-8E22-EEC0-D98C8644E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9A5058-4349-F37B-DCB3-2B26106E85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FF56AD-7F0D-49DF-021A-D1FABDA5F116}"/>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500332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F1066-800B-6E12-E1D1-37B4D10C6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83DD9-DF11-52F2-BFD1-B0B3CA3457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71B00-1847-8FEF-8FD5-34EAB732EE7E}"/>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3C1B9AA5-573C-06BA-05C3-21AD701004F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429378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28/04/2025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28/04/2025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7.sv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svg"/><Relationship Id="rId3" Type="http://schemas.openxmlformats.org/officeDocument/2006/relationships/image" Target="../media/image3.png"/><Relationship Id="rId7" Type="http://schemas.openxmlformats.org/officeDocument/2006/relationships/image" Target="../media/image65.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notesSlide" Target="../notesSlides/notesSlide13.xml"/><Relationship Id="rId16"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68.svg"/><Relationship Id="rId5" Type="http://schemas.openxmlformats.org/officeDocument/2006/relationships/image" Target="../media/image5.pn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4.png"/><Relationship Id="rId9" Type="http://schemas.openxmlformats.org/officeDocument/2006/relationships/image" Target="../media/image47.svg"/><Relationship Id="rId1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3.png"/><Relationship Id="rId7" Type="http://schemas.openxmlformats.org/officeDocument/2006/relationships/image" Target="../media/image76.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5.png"/><Relationship Id="rId10" Type="http://schemas.openxmlformats.org/officeDocument/2006/relationships/image" Target="../media/image79.png"/><Relationship Id="rId4" Type="http://schemas.openxmlformats.org/officeDocument/2006/relationships/image" Target="../media/image4.png"/><Relationship Id="rId9" Type="http://schemas.openxmlformats.org/officeDocument/2006/relationships/image" Target="../media/image78.sv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png"/><Relationship Id="rId7" Type="http://schemas.openxmlformats.org/officeDocument/2006/relationships/image" Target="../media/image82.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1.png"/><Relationship Id="rId11" Type="http://schemas.openxmlformats.org/officeDocument/2006/relationships/image" Target="../media/image10.sv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4.sv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86.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5.png"/><Relationship Id="rId10"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svg"/><Relationship Id="rId18"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8.svg"/><Relationship Id="rId12" Type="http://schemas.openxmlformats.org/officeDocument/2006/relationships/image" Target="../media/image91.png"/><Relationship Id="rId17" Type="http://schemas.openxmlformats.org/officeDocument/2006/relationships/image" Target="../media/image96.svg"/><Relationship Id="rId2" Type="http://schemas.openxmlformats.org/officeDocument/2006/relationships/notesSlide" Target="../notesSlides/notesSlide18.xml"/><Relationship Id="rId16" Type="http://schemas.openxmlformats.org/officeDocument/2006/relationships/image" Target="../media/image95.pn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image" Target="../media/image51.svg"/><Relationship Id="rId5" Type="http://schemas.openxmlformats.org/officeDocument/2006/relationships/image" Target="../media/image5.png"/><Relationship Id="rId15" Type="http://schemas.openxmlformats.org/officeDocument/2006/relationships/image" Target="../media/image94.svg"/><Relationship Id="rId10" Type="http://schemas.openxmlformats.org/officeDocument/2006/relationships/image" Target="../media/image50.png"/><Relationship Id="rId19" Type="http://schemas.openxmlformats.org/officeDocument/2006/relationships/image" Target="../media/image98.svg"/><Relationship Id="rId4" Type="http://schemas.openxmlformats.org/officeDocument/2006/relationships/image" Target="../media/image4.png"/><Relationship Id="rId9" Type="http://schemas.openxmlformats.org/officeDocument/2006/relationships/image" Target="../media/image90.svg"/><Relationship Id="rId14" Type="http://schemas.openxmlformats.org/officeDocument/2006/relationships/image" Target="../media/image9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4.svg"/><Relationship Id="rId18"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100.svg"/><Relationship Id="rId12" Type="http://schemas.openxmlformats.org/officeDocument/2006/relationships/image" Target="../media/image103.png"/><Relationship Id="rId17" Type="http://schemas.openxmlformats.org/officeDocument/2006/relationships/image" Target="../media/image108.svg"/><Relationship Id="rId2" Type="http://schemas.openxmlformats.org/officeDocument/2006/relationships/notesSlide" Target="../notesSlides/notesSlide19.xml"/><Relationship Id="rId16" Type="http://schemas.openxmlformats.org/officeDocument/2006/relationships/image" Target="../media/image107.png"/><Relationship Id="rId1" Type="http://schemas.openxmlformats.org/officeDocument/2006/relationships/slideLayout" Target="../slideLayouts/slideLayout1.xml"/><Relationship Id="rId6" Type="http://schemas.openxmlformats.org/officeDocument/2006/relationships/image" Target="../media/image99.png"/><Relationship Id="rId11" Type="http://schemas.openxmlformats.org/officeDocument/2006/relationships/image" Target="../media/image70.svg"/><Relationship Id="rId5" Type="http://schemas.openxmlformats.org/officeDocument/2006/relationships/image" Target="../media/image5.png"/><Relationship Id="rId15" Type="http://schemas.openxmlformats.org/officeDocument/2006/relationships/image" Target="../media/image106.svg"/><Relationship Id="rId10" Type="http://schemas.openxmlformats.org/officeDocument/2006/relationships/image" Target="../media/image69.png"/><Relationship Id="rId19" Type="http://schemas.openxmlformats.org/officeDocument/2006/relationships/image" Target="../media/image110.svg"/><Relationship Id="rId4" Type="http://schemas.openxmlformats.org/officeDocument/2006/relationships/image" Target="../media/image4.png"/><Relationship Id="rId9" Type="http://schemas.openxmlformats.org/officeDocument/2006/relationships/image" Target="../media/image102.svg"/><Relationship Id="rId1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png"/><Relationship Id="rId7" Type="http://schemas.openxmlformats.org/officeDocument/2006/relationships/image" Target="../media/image24.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114.svg"/><Relationship Id="rId5" Type="http://schemas.openxmlformats.org/officeDocument/2006/relationships/image" Target="../media/image5.png"/><Relationship Id="rId10"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12.sv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16.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19.svg"/><Relationship Id="rId5" Type="http://schemas.openxmlformats.org/officeDocument/2006/relationships/image" Target="../media/image5.pn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3.png"/><Relationship Id="rId7" Type="http://schemas.openxmlformats.org/officeDocument/2006/relationships/image" Target="../media/image121.svg"/><Relationship Id="rId12" Type="http://schemas.openxmlformats.org/officeDocument/2006/relationships/image" Target="../media/image1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svg"/><Relationship Id="rId5" Type="http://schemas.openxmlformats.org/officeDocument/2006/relationships/image" Target="../media/image5.png"/><Relationship Id="rId10" Type="http://schemas.openxmlformats.org/officeDocument/2006/relationships/image" Target="../media/image124.png"/><Relationship Id="rId4" Type="http://schemas.openxmlformats.org/officeDocument/2006/relationships/image" Target="../media/image4.png"/><Relationship Id="rId9" Type="http://schemas.openxmlformats.org/officeDocument/2006/relationships/image" Target="../media/image123.svg"/></Relationships>
</file>

<file path=ppt/slides/_rels/slide27.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131.png"/><Relationship Id="rId3" Type="http://schemas.openxmlformats.org/officeDocument/2006/relationships/image" Target="../media/image3.png"/><Relationship Id="rId7" Type="http://schemas.openxmlformats.org/officeDocument/2006/relationships/image" Target="../media/image101.png"/><Relationship Id="rId12" Type="http://schemas.openxmlformats.org/officeDocument/2006/relationships/image" Target="../media/image130.svg"/><Relationship Id="rId2" Type="http://schemas.openxmlformats.org/officeDocument/2006/relationships/notesSlide" Target="../notesSlides/notesSlide26.xml"/><Relationship Id="rId16" Type="http://schemas.openxmlformats.org/officeDocument/2006/relationships/image" Target="../media/image134.svg"/><Relationship Id="rId1" Type="http://schemas.openxmlformats.org/officeDocument/2006/relationships/slideLayout" Target="../slideLayouts/slideLayout1.xml"/><Relationship Id="rId6" Type="http://schemas.openxmlformats.org/officeDocument/2006/relationships/hyperlink" Target="https://www.childsmile.nhs.scot/" TargetMode="External"/><Relationship Id="rId11"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33.png"/><Relationship Id="rId10" Type="http://schemas.openxmlformats.org/officeDocument/2006/relationships/image" Target="../media/image128.svg"/><Relationship Id="rId4" Type="http://schemas.openxmlformats.org/officeDocument/2006/relationships/image" Target="../media/image4.png"/><Relationship Id="rId9" Type="http://schemas.openxmlformats.org/officeDocument/2006/relationships/image" Target="../media/image127.png"/><Relationship Id="rId14" Type="http://schemas.openxmlformats.org/officeDocument/2006/relationships/image" Target="../media/image132.sv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70.svg"/><Relationship Id="rId18" Type="http://schemas.openxmlformats.org/officeDocument/2006/relationships/image" Target="../media/image143.png"/><Relationship Id="rId3" Type="http://schemas.openxmlformats.org/officeDocument/2006/relationships/image" Target="../media/image3.png"/><Relationship Id="rId7" Type="http://schemas.openxmlformats.org/officeDocument/2006/relationships/image" Target="../media/image117.svg"/><Relationship Id="rId12" Type="http://schemas.openxmlformats.org/officeDocument/2006/relationships/image" Target="../media/image69.png"/><Relationship Id="rId17" Type="http://schemas.openxmlformats.org/officeDocument/2006/relationships/image" Target="../media/image142.svg"/><Relationship Id="rId2" Type="http://schemas.openxmlformats.org/officeDocument/2006/relationships/notesSlide" Target="../notesSlides/notesSlide28.xml"/><Relationship Id="rId16" Type="http://schemas.openxmlformats.org/officeDocument/2006/relationships/image" Target="../media/image141.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8.svg"/><Relationship Id="rId5" Type="http://schemas.openxmlformats.org/officeDocument/2006/relationships/image" Target="../media/image5.png"/><Relationship Id="rId15" Type="http://schemas.openxmlformats.org/officeDocument/2006/relationships/image" Target="../media/image140.svg"/><Relationship Id="rId10" Type="http://schemas.openxmlformats.org/officeDocument/2006/relationships/image" Target="../media/image137.png"/><Relationship Id="rId19" Type="http://schemas.openxmlformats.org/officeDocument/2006/relationships/image" Target="../media/image144.svg"/><Relationship Id="rId4" Type="http://schemas.openxmlformats.org/officeDocument/2006/relationships/image" Target="../media/image4.png"/><Relationship Id="rId9" Type="http://schemas.openxmlformats.org/officeDocument/2006/relationships/image" Target="../media/image136.svg"/><Relationship Id="rId14"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50.svg"/><Relationship Id="rId18" Type="http://schemas.openxmlformats.org/officeDocument/2006/relationships/image" Target="../media/image155.png"/><Relationship Id="rId3" Type="http://schemas.openxmlformats.org/officeDocument/2006/relationships/image" Target="../media/image3.png"/><Relationship Id="rId7" Type="http://schemas.openxmlformats.org/officeDocument/2006/relationships/image" Target="../media/image146.svg"/><Relationship Id="rId12" Type="http://schemas.openxmlformats.org/officeDocument/2006/relationships/image" Target="../media/image149.png"/><Relationship Id="rId17" Type="http://schemas.openxmlformats.org/officeDocument/2006/relationships/image" Target="../media/image154.svg"/><Relationship Id="rId2" Type="http://schemas.openxmlformats.org/officeDocument/2006/relationships/notesSlide" Target="../notesSlides/notesSlide30.xml"/><Relationship Id="rId16" Type="http://schemas.openxmlformats.org/officeDocument/2006/relationships/image" Target="../media/image153.png"/><Relationship Id="rId1" Type="http://schemas.openxmlformats.org/officeDocument/2006/relationships/slideLayout" Target="../slideLayouts/slideLayout1.xml"/><Relationship Id="rId6" Type="http://schemas.openxmlformats.org/officeDocument/2006/relationships/image" Target="../media/image145.png"/><Relationship Id="rId11" Type="http://schemas.openxmlformats.org/officeDocument/2006/relationships/image" Target="../media/image148.svg"/><Relationship Id="rId5" Type="http://schemas.openxmlformats.org/officeDocument/2006/relationships/image" Target="../media/image5.png"/><Relationship Id="rId15" Type="http://schemas.openxmlformats.org/officeDocument/2006/relationships/image" Target="../media/image152.svg"/><Relationship Id="rId10" Type="http://schemas.openxmlformats.org/officeDocument/2006/relationships/image" Target="../media/image147.png"/><Relationship Id="rId19" Type="http://schemas.openxmlformats.org/officeDocument/2006/relationships/image" Target="../media/image156.svg"/><Relationship Id="rId4" Type="http://schemas.openxmlformats.org/officeDocument/2006/relationships/image" Target="../media/image4.png"/><Relationship Id="rId9" Type="http://schemas.openxmlformats.org/officeDocument/2006/relationships/image" Target="../media/image40.svg"/><Relationship Id="rId14"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svg"/><Relationship Id="rId3" Type="http://schemas.openxmlformats.org/officeDocument/2006/relationships/image" Target="../media/image3.png"/><Relationship Id="rId7" Type="http://schemas.openxmlformats.org/officeDocument/2006/relationships/image" Target="../media/image158.svg"/><Relationship Id="rId12" Type="http://schemas.openxmlformats.org/officeDocument/2006/relationships/image" Target="../media/image23.png"/><Relationship Id="rId17" Type="http://schemas.openxmlformats.org/officeDocument/2006/relationships/image" Target="../media/image162.svg"/><Relationship Id="rId2" Type="http://schemas.openxmlformats.org/officeDocument/2006/relationships/notesSlide" Target="../notesSlides/notesSlide32.xml"/><Relationship Id="rId16"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19.svg"/><Relationship Id="rId5" Type="http://schemas.openxmlformats.org/officeDocument/2006/relationships/image" Target="../media/image5.png"/><Relationship Id="rId15" Type="http://schemas.openxmlformats.org/officeDocument/2006/relationships/image" Target="../media/image160.svg"/><Relationship Id="rId10" Type="http://schemas.openxmlformats.org/officeDocument/2006/relationships/image" Target="../media/image118.png"/><Relationship Id="rId4" Type="http://schemas.openxmlformats.org/officeDocument/2006/relationships/image" Target="../media/image4.png"/><Relationship Id="rId9" Type="http://schemas.openxmlformats.org/officeDocument/2006/relationships/image" Target="../media/image117.svg"/><Relationship Id="rId1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svg"/><Relationship Id="rId3" Type="http://schemas.openxmlformats.org/officeDocument/2006/relationships/image" Target="../media/image3.png"/><Relationship Id="rId7" Type="http://schemas.openxmlformats.org/officeDocument/2006/relationships/image" Target="../media/image72.svg"/><Relationship Id="rId12" Type="http://schemas.openxmlformats.org/officeDocument/2006/relationships/image" Target="../media/image16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66.svg"/><Relationship Id="rId5" Type="http://schemas.openxmlformats.org/officeDocument/2006/relationships/image" Target="../media/image5.png"/><Relationship Id="rId10" Type="http://schemas.openxmlformats.org/officeDocument/2006/relationships/image" Target="../media/image165.png"/><Relationship Id="rId4" Type="http://schemas.openxmlformats.org/officeDocument/2006/relationships/image" Target="../media/image4.png"/><Relationship Id="rId9" Type="http://schemas.openxmlformats.org/officeDocument/2006/relationships/image" Target="../media/image164.sv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3.png"/><Relationship Id="rId7" Type="http://schemas.openxmlformats.org/officeDocument/2006/relationships/image" Target="../media/image170.sv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69.png"/><Relationship Id="rId11" Type="http://schemas.openxmlformats.org/officeDocument/2006/relationships/image" Target="../media/image173.svg"/><Relationship Id="rId5" Type="http://schemas.openxmlformats.org/officeDocument/2006/relationships/image" Target="../media/image5.png"/><Relationship Id="rId10" Type="http://schemas.openxmlformats.org/officeDocument/2006/relationships/image" Target="../media/image172.png"/><Relationship Id="rId4" Type="http://schemas.openxmlformats.org/officeDocument/2006/relationships/image" Target="../media/image4.png"/><Relationship Id="rId9" Type="http://schemas.openxmlformats.org/officeDocument/2006/relationships/image" Target="../media/image117.svg"/></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175.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5.png"/><Relationship Id="rId10" Type="http://schemas.openxmlformats.org/officeDocument/2006/relationships/image" Target="../media/image176.png"/><Relationship Id="rId4" Type="http://schemas.openxmlformats.org/officeDocument/2006/relationships/image" Target="../media/image4.png"/><Relationship Id="rId9" Type="http://schemas.openxmlformats.org/officeDocument/2006/relationships/image" Target="../media/image65.svg"/></Relationships>
</file>

<file path=ppt/slides/_rels/slide3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3.png"/><Relationship Id="rId7" Type="http://schemas.openxmlformats.org/officeDocument/2006/relationships/image" Target="../media/image178.svg"/><Relationship Id="rId12" Type="http://schemas.openxmlformats.org/officeDocument/2006/relationships/image" Target="../media/image183.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5.png"/><Relationship Id="rId10" Type="http://schemas.openxmlformats.org/officeDocument/2006/relationships/image" Target="../media/image181.svg"/><Relationship Id="rId4" Type="http://schemas.openxmlformats.org/officeDocument/2006/relationships/image" Target="../media/image4.png"/><Relationship Id="rId9" Type="http://schemas.openxmlformats.org/officeDocument/2006/relationships/image" Target="../media/image180.png"/></Relationships>
</file>

<file path=ppt/slides/_rels/slide39.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84.png"/><Relationship Id="rId5" Type="http://schemas.openxmlformats.org/officeDocument/2006/relationships/image" Target="../media/image5.png"/><Relationship Id="rId10" Type="http://schemas.openxmlformats.org/officeDocument/2006/relationships/image" Target="../media/image186.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5.pn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svg"/><Relationship Id="rId1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5.png"/><Relationship Id="rId7" Type="http://schemas.openxmlformats.org/officeDocument/2006/relationships/image" Target="../media/image19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24.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6.svg"/><Relationship Id="rId5" Type="http://schemas.openxmlformats.org/officeDocument/2006/relationships/image" Target="../media/image5.pn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18" Type="http://schemas.openxmlformats.org/officeDocument/2006/relationships/image" Target="../media/image13.png"/><Relationship Id="rId3" Type="http://schemas.openxmlformats.org/officeDocument/2006/relationships/image" Target="../media/image3.png"/><Relationship Id="rId21" Type="http://schemas.openxmlformats.org/officeDocument/2006/relationships/image" Target="../media/image44.svg"/><Relationship Id="rId7" Type="http://schemas.openxmlformats.org/officeDocument/2006/relationships/image" Target="../media/image10.svg"/><Relationship Id="rId12" Type="http://schemas.openxmlformats.org/officeDocument/2006/relationships/image" Target="../media/image39.png"/><Relationship Id="rId17" Type="http://schemas.openxmlformats.org/officeDocument/2006/relationships/image" Target="../media/image12.sv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38.svg"/><Relationship Id="rId5" Type="http://schemas.openxmlformats.org/officeDocument/2006/relationships/image" Target="../media/image5.png"/><Relationship Id="rId15" Type="http://schemas.openxmlformats.org/officeDocument/2006/relationships/image" Target="../media/image42.svg"/><Relationship Id="rId10" Type="http://schemas.openxmlformats.org/officeDocument/2006/relationships/image" Target="../media/image37.png"/><Relationship Id="rId19" Type="http://schemas.openxmlformats.org/officeDocument/2006/relationships/image" Target="../media/image14.sv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1.svg"/><Relationship Id="rId3" Type="http://schemas.openxmlformats.org/officeDocument/2006/relationships/image" Target="../media/image3.png"/><Relationship Id="rId7" Type="http://schemas.openxmlformats.org/officeDocument/2006/relationships/image" Target="../media/image47.svg"/><Relationship Id="rId12"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49.svg"/><Relationship Id="rId5" Type="http://schemas.openxmlformats.org/officeDocument/2006/relationships/image" Target="../media/image5.pn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10.svg"/><Relationship Id="rId1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97A04-EF44-3FFF-8C40-9386CA6190A8}"/>
            </a:ext>
          </a:extLst>
        </p:cNvPr>
        <p:cNvGrpSpPr/>
        <p:nvPr/>
      </p:nvGrpSpPr>
      <p:grpSpPr>
        <a:xfrm>
          <a:off x="0" y="0"/>
          <a:ext cx="0" cy="0"/>
          <a:chOff x="0" y="0"/>
          <a:chExt cx="0" cy="0"/>
        </a:xfrm>
      </p:grpSpPr>
      <p:pic>
        <p:nvPicPr>
          <p:cNvPr id="4" name="Picture 3" descr="A close-up of a dentist looking through a microscope&#10;&#10;AI-generated content may be incorrect.">
            <a:extLst>
              <a:ext uri="{FF2B5EF4-FFF2-40B4-BE49-F238E27FC236}">
                <a16:creationId xmlns:a16="http://schemas.microsoft.com/office/drawing/2014/main" id="{AC5E702F-6BB4-26C7-406D-E3D24737C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273293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FB6A8-16B0-051B-968A-A3F367F0B63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5C8D75E-124C-3029-9734-4CE245CCDC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7221A1-C307-F15A-3872-A05615FD7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59CD3CA-07FA-06E0-586B-EDD79D338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D5D48FB-2359-E502-4DD8-38A4F2983F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AE56DE4A-6D6E-FF44-8D26-30652318EC02}"/>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1EE0363E-5BCF-5E6A-373B-79E7BB50FED4}"/>
              </a:ext>
            </a:extLst>
          </p:cNvPr>
          <p:cNvSpPr txBox="1"/>
          <p:nvPr/>
        </p:nvSpPr>
        <p:spPr>
          <a:xfrm>
            <a:off x="2076446" y="1418319"/>
            <a:ext cx="8039101"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Avoid waste: high-quality and efficient patient care will mitigate environmental impacts.</a:t>
            </a:r>
          </a:p>
        </p:txBody>
      </p:sp>
      <p:sp>
        <p:nvSpPr>
          <p:cNvPr id="4" name="Oval 3">
            <a:extLst>
              <a:ext uri="{FF2B5EF4-FFF2-40B4-BE49-F238E27FC236}">
                <a16:creationId xmlns:a16="http://schemas.microsoft.com/office/drawing/2014/main" id="{82940BA3-CAF2-74BD-6DCE-391E70BC41F4}"/>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17D3A9BB-93B2-B0AB-8B92-C8B1855D84FE}"/>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ACB25EE-B78F-1D98-4EE5-BBD35531BA1D}"/>
              </a:ext>
            </a:extLst>
          </p:cNvPr>
          <p:cNvSpPr txBox="1"/>
          <p:nvPr/>
        </p:nvSpPr>
        <p:spPr>
          <a:xfrm>
            <a:off x="2716441" y="4343527"/>
            <a:ext cx="27995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use what is necessary by planning each patient encounter.</a:t>
            </a:r>
          </a:p>
        </p:txBody>
      </p:sp>
      <p:sp>
        <p:nvSpPr>
          <p:cNvPr id="12" name="TextBox 11">
            <a:extLst>
              <a:ext uri="{FF2B5EF4-FFF2-40B4-BE49-F238E27FC236}">
                <a16:creationId xmlns:a16="http://schemas.microsoft.com/office/drawing/2014/main" id="{FDAF511F-708E-0C75-B215-AACF8E648730}"/>
              </a:ext>
            </a:extLst>
          </p:cNvPr>
          <p:cNvSpPr txBox="1"/>
          <p:nvPr/>
        </p:nvSpPr>
        <p:spPr>
          <a:xfrm>
            <a:off x="6916480" y="4228724"/>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Focus on high-quality care by using fit-for-purpose materials and instruments that are grounded in evidence-based techniques.</a:t>
            </a:r>
          </a:p>
        </p:txBody>
      </p:sp>
      <p:sp>
        <p:nvSpPr>
          <p:cNvPr id="19" name="Freeform 8">
            <a:extLst>
              <a:ext uri="{FF2B5EF4-FFF2-40B4-BE49-F238E27FC236}">
                <a16:creationId xmlns:a16="http://schemas.microsoft.com/office/drawing/2014/main" id="{EE4BC6F5-6731-D0FD-84EE-200E7F1CC9FA}"/>
              </a:ext>
            </a:extLst>
          </p:cNvPr>
          <p:cNvSpPr/>
          <p:nvPr/>
        </p:nvSpPr>
        <p:spPr>
          <a:xfrm>
            <a:off x="3715936" y="2890949"/>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0" name="Group 9">
            <a:extLst>
              <a:ext uri="{FF2B5EF4-FFF2-40B4-BE49-F238E27FC236}">
                <a16:creationId xmlns:a16="http://schemas.microsoft.com/office/drawing/2014/main" id="{ADF20DB8-FDC4-75AA-0F05-FD6569F1B3AE}"/>
              </a:ext>
            </a:extLst>
          </p:cNvPr>
          <p:cNvGrpSpPr/>
          <p:nvPr/>
        </p:nvGrpSpPr>
        <p:grpSpPr>
          <a:xfrm>
            <a:off x="7645740" y="2939690"/>
            <a:ext cx="946437" cy="940521"/>
            <a:chOff x="0" y="0"/>
            <a:chExt cx="1892873" cy="1881043"/>
          </a:xfrm>
        </p:grpSpPr>
        <p:sp>
          <p:nvSpPr>
            <p:cNvPr id="21" name="Freeform 10">
              <a:extLst>
                <a:ext uri="{FF2B5EF4-FFF2-40B4-BE49-F238E27FC236}">
                  <a16:creationId xmlns:a16="http://schemas.microsoft.com/office/drawing/2014/main" id="{842941C0-0E72-F6FF-A1FF-8B062B8FFDEF}"/>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2" name="Group 11">
              <a:extLst>
                <a:ext uri="{FF2B5EF4-FFF2-40B4-BE49-F238E27FC236}">
                  <a16:creationId xmlns:a16="http://schemas.microsoft.com/office/drawing/2014/main" id="{39EDFF85-0E48-6BDD-2992-9CCE3F58CD42}"/>
                </a:ext>
              </a:extLst>
            </p:cNvPr>
            <p:cNvGrpSpPr/>
            <p:nvPr/>
          </p:nvGrpSpPr>
          <p:grpSpPr>
            <a:xfrm>
              <a:off x="185775" y="826790"/>
              <a:ext cx="117010" cy="113731"/>
              <a:chOff x="0" y="0"/>
              <a:chExt cx="23899" cy="23229"/>
            </a:xfrm>
          </p:grpSpPr>
          <p:sp>
            <p:nvSpPr>
              <p:cNvPr id="23" name="Freeform 12">
                <a:extLst>
                  <a:ext uri="{FF2B5EF4-FFF2-40B4-BE49-F238E27FC236}">
                    <a16:creationId xmlns:a16="http://schemas.microsoft.com/office/drawing/2014/main" id="{1FBFC0A1-C0B5-7462-03D2-A0CC1C59BD9B}"/>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4" name="TextBox 13">
                <a:extLst>
                  <a:ext uri="{FF2B5EF4-FFF2-40B4-BE49-F238E27FC236}">
                    <a16:creationId xmlns:a16="http://schemas.microsoft.com/office/drawing/2014/main" id="{71D0E668-59DD-4C7D-21B5-82A2978A73CD}"/>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Tree>
    <p:extLst>
      <p:ext uri="{BB962C8B-B14F-4D97-AF65-F5344CB8AC3E}">
        <p14:creationId xmlns:p14="http://schemas.microsoft.com/office/powerpoint/2010/main" val="335092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7DDD-405E-5C93-2A05-388B9B3404E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E7930CE2-2435-4356-A433-F324BE11A1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DB61F93-115B-F064-5FE8-F196BF196A56}"/>
              </a:ext>
            </a:extLst>
          </p:cNvPr>
          <p:cNvSpPr txBox="1"/>
          <p:nvPr/>
        </p:nvSpPr>
        <p:spPr>
          <a:xfrm>
            <a:off x="569506" y="3429000"/>
            <a:ext cx="11622494" cy="1723549"/>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The 4 Rs</a:t>
            </a:r>
          </a:p>
          <a:p>
            <a:r>
              <a:rPr lang="en-US" sz="4000" b="1">
                <a:solidFill>
                  <a:srgbClr val="00538F"/>
                </a:solidFill>
                <a:latin typeface="Arial" panose="020B0604020202020204" pitchFamily="34" charset="0"/>
                <a:cs typeface="Arial" panose="020B0604020202020204" pitchFamily="34" charset="0"/>
              </a:rPr>
              <a:t>(Reduce, Reuse, Recycle, Rethink)</a:t>
            </a:r>
            <a:endParaRPr lang="en-GB" sz="40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997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BC48-C456-BA66-5612-924124589B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E2A5D86-3E80-834D-C379-B3CE67FF5227}"/>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D690FD2-2880-D258-8EBA-940A25672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513E9C3-9FD4-0D6D-7F6A-3F90D6CD40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A8B0E6AE-B41B-1BBD-978B-E26D543E6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59FBE333-B8D7-3F7E-638A-F3D9A3875D26}"/>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A19DACC3-E821-04D9-AFE4-07987E9E1C14}"/>
              </a:ext>
            </a:extLst>
          </p:cNvPr>
          <p:cNvSpPr txBox="1"/>
          <p:nvPr/>
        </p:nvSpPr>
        <p:spPr>
          <a:xfrm>
            <a:off x="2256061" y="1280149"/>
            <a:ext cx="7679872"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Delivering a prevention-focused, patient-</a:t>
            </a:r>
            <a:r>
              <a:rPr lang="en-US" sz="2400" err="1">
                <a:solidFill>
                  <a:srgbClr val="ED1B2E"/>
                </a:solidFill>
                <a:latin typeface="Arial" panose="020B0604020202020204" pitchFamily="34" charset="0"/>
                <a:cs typeface="Arial" panose="020B0604020202020204" pitchFamily="34" charset="0"/>
              </a:rPr>
              <a:t>centred</a:t>
            </a:r>
            <a:r>
              <a:rPr lang="en-US" sz="2400">
                <a:solidFill>
                  <a:srgbClr val="ED1B2E"/>
                </a:solidFill>
                <a:latin typeface="Arial" panose="020B0604020202020204" pitchFamily="34" charset="0"/>
                <a:cs typeface="Arial" panose="020B0604020202020204" pitchFamily="34" charset="0"/>
              </a:rPr>
              <a:t>, high-quality oral health care service will reduce treatment need and the resultant environmental impact.</a:t>
            </a:r>
          </a:p>
        </p:txBody>
      </p:sp>
      <p:sp>
        <p:nvSpPr>
          <p:cNvPr id="4" name="Oval 3">
            <a:extLst>
              <a:ext uri="{FF2B5EF4-FFF2-40B4-BE49-F238E27FC236}">
                <a16:creationId xmlns:a16="http://schemas.microsoft.com/office/drawing/2014/main" id="{02604B12-8352-7F93-5E6A-271C8FD2EF00}"/>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089F535-8714-F046-00E7-2A11934B8801}"/>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A1D750BD-C921-0CA5-538E-372BA629F2E1}"/>
              </a:ext>
            </a:extLst>
          </p:cNvPr>
          <p:cNvSpPr txBox="1"/>
          <p:nvPr/>
        </p:nvSpPr>
        <p:spPr>
          <a:xfrm>
            <a:off x="2586675" y="4314438"/>
            <a:ext cx="3059113"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best way to mitigate the environmental impacts from oral healthcare provision is through a reduction of the ‘need to treat’, which is best achieved through the prevention of preventable diseases and the delivery of high-quality care.</a:t>
            </a:r>
          </a:p>
        </p:txBody>
      </p:sp>
      <p:sp>
        <p:nvSpPr>
          <p:cNvPr id="12" name="TextBox 11">
            <a:extLst>
              <a:ext uri="{FF2B5EF4-FFF2-40B4-BE49-F238E27FC236}">
                <a16:creationId xmlns:a16="http://schemas.microsoft.com/office/drawing/2014/main" id="{12BE24E5-8292-A52E-A75D-4BC871D16D2D}"/>
              </a:ext>
            </a:extLst>
          </p:cNvPr>
          <p:cNvSpPr txBox="1"/>
          <p:nvPr/>
        </p:nvSpPr>
        <p:spPr>
          <a:xfrm>
            <a:off x="6719448" y="4314438"/>
            <a:ext cx="279902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results in a reduced need to use resources, energy, and waste generation at all points of the oral healthcare supply chain. </a:t>
            </a:r>
          </a:p>
        </p:txBody>
      </p:sp>
      <p:sp>
        <p:nvSpPr>
          <p:cNvPr id="3" name="Freeform 8">
            <a:extLst>
              <a:ext uri="{FF2B5EF4-FFF2-40B4-BE49-F238E27FC236}">
                <a16:creationId xmlns:a16="http://schemas.microsoft.com/office/drawing/2014/main" id="{0E29A1FE-8D87-0666-5702-2D447682BC35}"/>
              </a:ext>
            </a:extLst>
          </p:cNvPr>
          <p:cNvSpPr/>
          <p:nvPr/>
        </p:nvSpPr>
        <p:spPr>
          <a:xfrm>
            <a:off x="3635170" y="2899990"/>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9" name="Freeform 9">
            <a:extLst>
              <a:ext uri="{FF2B5EF4-FFF2-40B4-BE49-F238E27FC236}">
                <a16:creationId xmlns:a16="http://schemas.microsoft.com/office/drawing/2014/main" id="{CEF7719A-A725-B2E8-5C89-E5946462BF14}"/>
              </a:ext>
            </a:extLst>
          </p:cNvPr>
          <p:cNvSpPr/>
          <p:nvPr/>
        </p:nvSpPr>
        <p:spPr>
          <a:xfrm>
            <a:off x="7640070" y="2877490"/>
            <a:ext cx="915649" cy="1008053"/>
          </a:xfrm>
          <a:custGeom>
            <a:avLst/>
            <a:gdLst/>
            <a:ahLst/>
            <a:cxnLst/>
            <a:rect l="l" t="t" r="r" b="b"/>
            <a:pathLst>
              <a:path w="1373473" h="1512080">
                <a:moveTo>
                  <a:pt x="0" y="0"/>
                </a:moveTo>
                <a:lnTo>
                  <a:pt x="1373473" y="0"/>
                </a:lnTo>
                <a:lnTo>
                  <a:pt x="1373473" y="1512080"/>
                </a:lnTo>
                <a:lnTo>
                  <a:pt x="0" y="15120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Tree>
    <p:extLst>
      <p:ext uri="{BB962C8B-B14F-4D97-AF65-F5344CB8AC3E}">
        <p14:creationId xmlns:p14="http://schemas.microsoft.com/office/powerpoint/2010/main" val="2983199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D20A6-D808-C966-F589-B46F40F5C56C}"/>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FF42C97-663E-552B-2036-8C4E2E00B46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71899E6B-9F62-C4A3-81C5-70BA1B44B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6AA555A-18A9-B0E3-AD4B-2C9297E7A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8F8F1BB-7606-0491-5E54-11526C6A7C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3AB1352C-DA71-C31B-C415-3E311433CA3A}"/>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8D26D592-BB7E-27DB-C9CD-DE8AABDE7048}"/>
              </a:ext>
            </a:extLst>
          </p:cNvPr>
          <p:cNvSpPr txBox="1"/>
          <p:nvPr/>
        </p:nvSpPr>
        <p:spPr>
          <a:xfrm>
            <a:off x="1718608" y="1393161"/>
            <a:ext cx="8754778" cy="461665"/>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Use reusable options where appropriate.</a:t>
            </a:r>
          </a:p>
        </p:txBody>
      </p:sp>
      <p:sp>
        <p:nvSpPr>
          <p:cNvPr id="2" name="Oval 1">
            <a:extLst>
              <a:ext uri="{FF2B5EF4-FFF2-40B4-BE49-F238E27FC236}">
                <a16:creationId xmlns:a16="http://schemas.microsoft.com/office/drawing/2014/main" id="{B9AEBA3F-1A22-AA7F-5333-485C09E8F701}"/>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5FE3752-06FE-CB7F-D1D5-37BD002120B1}"/>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6B0890B-C0AD-C58B-04FC-F31248855BE8}"/>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F6DF2BB0-EC8D-806B-08F3-EC5CC5CED2E5}"/>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B0F6E237-FC22-54C5-60BF-73767BF86E2F}"/>
              </a:ext>
            </a:extLst>
          </p:cNvPr>
          <p:cNvSpPr txBox="1"/>
          <p:nvPr/>
        </p:nvSpPr>
        <p:spPr>
          <a:xfrm>
            <a:off x="681558" y="4177429"/>
            <a:ext cx="2265502"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cloth fabric alternatives to SUPs, including clothes, barriers, and cleaning items.</a:t>
            </a:r>
          </a:p>
        </p:txBody>
      </p:sp>
      <p:sp>
        <p:nvSpPr>
          <p:cNvPr id="4" name="TextBox 3">
            <a:extLst>
              <a:ext uri="{FF2B5EF4-FFF2-40B4-BE49-F238E27FC236}">
                <a16:creationId xmlns:a16="http://schemas.microsoft.com/office/drawing/2014/main" id="{74B7D5CA-531A-A35F-8073-BD50DDCA67C9}"/>
              </a:ext>
            </a:extLst>
          </p:cNvPr>
          <p:cNvSpPr txBox="1"/>
          <p:nvPr/>
        </p:nvSpPr>
        <p:spPr>
          <a:xfrm>
            <a:off x="3466292" y="4177429"/>
            <a:ext cx="2404956" cy="86177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Reusable PPE: laboratory coats to replace aprons, reusable face shields, and patient bibs.</a:t>
            </a:r>
            <a:endParaRPr lang="en-US" sz="1400">
              <a:solidFill>
                <a:srgbClr val="000000"/>
              </a:solidFill>
              <a:latin typeface="Arial" panose="020B0604020202020204" pitchFamily="34" charset="0"/>
              <a:ea typeface="Arial"/>
              <a:cs typeface="Arial" panose="020B0604020202020204" pitchFamily="34" charset="0"/>
              <a:sym typeface="Arial"/>
            </a:endParaRPr>
          </a:p>
        </p:txBody>
      </p:sp>
      <p:sp>
        <p:nvSpPr>
          <p:cNvPr id="12" name="TextBox 11">
            <a:extLst>
              <a:ext uri="{FF2B5EF4-FFF2-40B4-BE49-F238E27FC236}">
                <a16:creationId xmlns:a16="http://schemas.microsoft.com/office/drawing/2014/main" id="{BFE3B6C0-C9B7-B467-3FEE-35EBBCDAD2D4}"/>
              </a:ext>
            </a:extLst>
          </p:cNvPr>
          <p:cNvSpPr txBox="1"/>
          <p:nvPr/>
        </p:nvSpPr>
        <p:spPr>
          <a:xfrm>
            <a:off x="6367237" y="4177429"/>
            <a:ext cx="2311988" cy="477054"/>
          </a:xfrm>
          <a:prstGeom prst="rect">
            <a:avLst/>
          </a:prstGeom>
          <a:noFill/>
        </p:spPr>
        <p:txBody>
          <a:bodyPr wrap="square" rtlCol="0">
            <a:spAutoFit/>
          </a:bodyPr>
          <a:lstStyle/>
          <a:p>
            <a:pPr algn="ctr">
              <a:lnSpc>
                <a:spcPts val="1500"/>
              </a:lnSpc>
              <a:spcBef>
                <a:spcPct val="0"/>
              </a:spcBef>
            </a:pPr>
            <a:r>
              <a:rPr lang="en-GB" sz="1400" b="0" i="0" u="none" strike="noStrike">
                <a:solidFill>
                  <a:srgbClr val="000000"/>
                </a:solidFill>
                <a:effectLst/>
                <a:latin typeface="Arial" panose="020B0604020202020204" pitchFamily="34" charset="0"/>
                <a:cs typeface="Arial" panose="020B0604020202020204" pitchFamily="34" charset="0"/>
              </a:rPr>
              <a:t>Use of washable cups, dishes, and cutlery.</a:t>
            </a:r>
          </a:p>
        </p:txBody>
      </p:sp>
      <p:sp>
        <p:nvSpPr>
          <p:cNvPr id="13" name="TextBox 12">
            <a:extLst>
              <a:ext uri="{FF2B5EF4-FFF2-40B4-BE49-F238E27FC236}">
                <a16:creationId xmlns:a16="http://schemas.microsoft.com/office/drawing/2014/main" id="{4360071C-AF6C-4CAA-F10A-B64AE16FED69}"/>
              </a:ext>
            </a:extLst>
          </p:cNvPr>
          <p:cNvSpPr txBox="1"/>
          <p:nvPr/>
        </p:nvSpPr>
        <p:spPr>
          <a:xfrm>
            <a:off x="917521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panose="020B0604020202020204" pitchFamily="34" charset="0"/>
                <a:ea typeface="Arial"/>
                <a:cs typeface="Arial" panose="020B0604020202020204" pitchFamily="34" charset="0"/>
                <a:sym typeface="Arial"/>
              </a:rPr>
              <a:t>Reusable instruments (impression trays, suction tips, matrix band retainers).</a:t>
            </a:r>
          </a:p>
        </p:txBody>
      </p:sp>
      <p:pic>
        <p:nvPicPr>
          <p:cNvPr id="17" name="Picture 16" descr="A pink and blue rolled up towel&#10;&#10;AI-generated content may be incorrect.">
            <a:extLst>
              <a:ext uri="{FF2B5EF4-FFF2-40B4-BE49-F238E27FC236}">
                <a16:creationId xmlns:a16="http://schemas.microsoft.com/office/drawing/2014/main" id="{E9E1519C-D11E-13C4-70CF-4E3F33C36E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4700" y="2814244"/>
            <a:ext cx="853766" cy="855365"/>
          </a:xfrm>
          <a:prstGeom prst="rect">
            <a:avLst/>
          </a:prstGeom>
        </p:spPr>
      </p:pic>
      <p:pic>
        <p:nvPicPr>
          <p:cNvPr id="19" name="Picture 18" descr="A pink and blue coat&#10;&#10;AI-generated content may be incorrect.">
            <a:extLst>
              <a:ext uri="{FF2B5EF4-FFF2-40B4-BE49-F238E27FC236}">
                <a16:creationId xmlns:a16="http://schemas.microsoft.com/office/drawing/2014/main" id="{BFCF7AF1-3393-C2B9-FD17-03ADB1B23B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231" y="2764341"/>
            <a:ext cx="1053077" cy="1053077"/>
          </a:xfrm>
          <a:prstGeom prst="rect">
            <a:avLst/>
          </a:prstGeom>
        </p:spPr>
      </p:pic>
      <p:pic>
        <p:nvPicPr>
          <p:cNvPr id="21" name="Picture 20" descr="A bowl and a spoon with a fork&#10;&#10;AI-generated content may be incorrect.">
            <a:extLst>
              <a:ext uri="{FF2B5EF4-FFF2-40B4-BE49-F238E27FC236}">
                <a16:creationId xmlns:a16="http://schemas.microsoft.com/office/drawing/2014/main" id="{A85DC68A-131B-9C10-F7A0-FCC2CBC4CA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5934" y="2790843"/>
            <a:ext cx="978733" cy="978733"/>
          </a:xfrm>
          <a:prstGeom prst="rect">
            <a:avLst/>
          </a:prstGeom>
        </p:spPr>
      </p:pic>
      <p:pic>
        <p:nvPicPr>
          <p:cNvPr id="23" name="Picture 22" descr="A group of dental tools&#10;&#10;AI-generated content may be incorrect.">
            <a:extLst>
              <a:ext uri="{FF2B5EF4-FFF2-40B4-BE49-F238E27FC236}">
                <a16:creationId xmlns:a16="http://schemas.microsoft.com/office/drawing/2014/main" id="{3010783D-0E0F-63CD-1797-6FEA4B176D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3284" y="2898348"/>
            <a:ext cx="798156" cy="798156"/>
          </a:xfrm>
          <a:prstGeom prst="rect">
            <a:avLst/>
          </a:prstGeom>
        </p:spPr>
      </p:pic>
    </p:spTree>
    <p:extLst>
      <p:ext uri="{BB962C8B-B14F-4D97-AF65-F5344CB8AC3E}">
        <p14:creationId xmlns:p14="http://schemas.microsoft.com/office/powerpoint/2010/main" val="1603881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BB16F-D756-A4CE-5CFB-FD72567C006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3082797-A5CD-06B4-1D0A-BD6798E91F1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C4F2E8B-EFFF-8DE3-00D9-AEEB5EC59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193F85F-773D-7713-B596-9400B65690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92946C2-EF51-BD08-33A6-5D7B2E73C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99D25CB-11FE-BB9F-8C31-45178FFE4BD9}"/>
              </a:ext>
            </a:extLst>
          </p:cNvPr>
          <p:cNvSpPr/>
          <p:nvPr/>
        </p:nvSpPr>
        <p:spPr>
          <a:xfrm>
            <a:off x="82218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78114EC-A46F-51A4-5788-9A8C5332F163}"/>
              </a:ext>
            </a:extLst>
          </p:cNvPr>
          <p:cNvSpPr/>
          <p:nvPr/>
        </p:nvSpPr>
        <p:spPr>
          <a:xfrm>
            <a:off x="53697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47F3FB0-FF2C-A0A2-6463-19F2424D601B}"/>
              </a:ext>
            </a:extLst>
          </p:cNvPr>
          <p:cNvSpPr/>
          <p:nvPr/>
        </p:nvSpPr>
        <p:spPr>
          <a:xfrm>
            <a:off x="2517623" y="17746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4CD5965E-3985-1BBE-5D5D-20CBC9FA6E3A}"/>
              </a:ext>
            </a:extLst>
          </p:cNvPr>
          <p:cNvSpPr/>
          <p:nvPr/>
        </p:nvSpPr>
        <p:spPr>
          <a:xfrm>
            <a:off x="6799314" y="42291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A4B92AE-1D59-F46F-6067-510920D42C51}"/>
              </a:ext>
            </a:extLst>
          </p:cNvPr>
          <p:cNvSpPr/>
          <p:nvPr/>
        </p:nvSpPr>
        <p:spPr>
          <a:xfrm>
            <a:off x="3970171" y="424135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DD41511C-6E2F-FF20-B537-4FB8E5362754}"/>
              </a:ext>
            </a:extLst>
          </p:cNvPr>
          <p:cNvSpPr txBox="1"/>
          <p:nvPr/>
        </p:nvSpPr>
        <p:spPr>
          <a:xfrm>
            <a:off x="2161160" y="3391093"/>
            <a:ext cx="2187681"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your waste and recycle.</a:t>
            </a:r>
          </a:p>
        </p:txBody>
      </p:sp>
      <p:sp>
        <p:nvSpPr>
          <p:cNvPr id="21" name="TextBox 20">
            <a:extLst>
              <a:ext uri="{FF2B5EF4-FFF2-40B4-BE49-F238E27FC236}">
                <a16:creationId xmlns:a16="http://schemas.microsoft.com/office/drawing/2014/main" id="{E8D01FEC-98EC-8EC8-B02E-0C943D5D3E67}"/>
              </a:ext>
            </a:extLst>
          </p:cNvPr>
          <p:cNvSpPr txBox="1"/>
          <p:nvPr/>
        </p:nvSpPr>
        <p:spPr>
          <a:xfrm>
            <a:off x="4893522" y="3391093"/>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Ensure your items are recyclable, quality over quantity.</a:t>
            </a:r>
          </a:p>
        </p:txBody>
      </p:sp>
      <p:sp>
        <p:nvSpPr>
          <p:cNvPr id="22" name="TextBox 21">
            <a:extLst>
              <a:ext uri="{FF2B5EF4-FFF2-40B4-BE49-F238E27FC236}">
                <a16:creationId xmlns:a16="http://schemas.microsoft.com/office/drawing/2014/main" id="{B37581D4-9B6A-870F-9C37-9B73304E47B5}"/>
              </a:ext>
            </a:extLst>
          </p:cNvPr>
          <p:cNvSpPr txBox="1"/>
          <p:nvPr/>
        </p:nvSpPr>
        <p:spPr>
          <a:xfrm>
            <a:off x="7752701" y="339286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 awareness and liaise with local authorities and support groups.</a:t>
            </a:r>
          </a:p>
        </p:txBody>
      </p:sp>
      <p:sp>
        <p:nvSpPr>
          <p:cNvPr id="27" name="TextBox 26">
            <a:extLst>
              <a:ext uri="{FF2B5EF4-FFF2-40B4-BE49-F238E27FC236}">
                <a16:creationId xmlns:a16="http://schemas.microsoft.com/office/drawing/2014/main" id="{CF121D81-FAD9-4125-114C-9174B094CE11}"/>
              </a:ext>
            </a:extLst>
          </p:cNvPr>
          <p:cNvSpPr txBox="1"/>
          <p:nvPr/>
        </p:nvSpPr>
        <p:spPr>
          <a:xfrm>
            <a:off x="3038512" y="5857859"/>
            <a:ext cx="33064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use pre-existing community recycling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to recycle separated paper and plastic parts of autoclavable bags and packaging.</a:t>
            </a:r>
          </a:p>
        </p:txBody>
      </p:sp>
      <p:sp>
        <p:nvSpPr>
          <p:cNvPr id="29" name="TextBox 28">
            <a:extLst>
              <a:ext uri="{FF2B5EF4-FFF2-40B4-BE49-F238E27FC236}">
                <a16:creationId xmlns:a16="http://schemas.microsoft.com/office/drawing/2014/main" id="{9751A67D-B5DA-D0D3-2AA0-063BB2BB014E}"/>
              </a:ext>
            </a:extLst>
          </p:cNvPr>
          <p:cNvSpPr txBox="1"/>
          <p:nvPr/>
        </p:nvSpPr>
        <p:spPr>
          <a:xfrm>
            <a:off x="6448775" y="5861235"/>
            <a:ext cx="215362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office waste such as plastics, paper and medical shredding, and printer cartridges.</a:t>
            </a:r>
          </a:p>
        </p:txBody>
      </p:sp>
      <p:sp>
        <p:nvSpPr>
          <p:cNvPr id="7" name="TextBox 6">
            <a:extLst>
              <a:ext uri="{FF2B5EF4-FFF2-40B4-BE49-F238E27FC236}">
                <a16:creationId xmlns:a16="http://schemas.microsoft.com/office/drawing/2014/main" id="{6AB75EE5-73CC-CFC5-503D-434233687A63}"/>
              </a:ext>
            </a:extLst>
          </p:cNvPr>
          <p:cNvSpPr txBox="1"/>
          <p:nvPr/>
        </p:nvSpPr>
        <p:spPr>
          <a:xfrm>
            <a:off x="913683" y="904604"/>
            <a:ext cx="10483281" cy="677108"/>
          </a:xfrm>
          <a:prstGeom prst="rect">
            <a:avLst/>
          </a:prstGeom>
          <a:noFill/>
        </p:spPr>
        <p:txBody>
          <a:bodyPr wrap="square" rtlCol="0">
            <a:spAutoFit/>
          </a:bodyPr>
          <a:lstStyle/>
          <a:p>
            <a:pPr algn="ctr"/>
            <a:r>
              <a:rPr lang="en-US" sz="1900">
                <a:solidFill>
                  <a:srgbClr val="ED1B2E"/>
                </a:solidFill>
                <a:latin typeface="Arial" panose="020B0604020202020204" pitchFamily="34" charset="0"/>
                <a:cs typeface="Arial" panose="020B0604020202020204" pitchFamily="34" charset="0"/>
              </a:rPr>
              <a:t>A shift from a wasteful linear economy to a more sustainable circular economy in oral</a:t>
            </a:r>
          </a:p>
          <a:p>
            <a:pPr algn="ctr"/>
            <a:r>
              <a:rPr lang="en-US" sz="1900">
                <a:solidFill>
                  <a:srgbClr val="ED1B2E"/>
                </a:solidFill>
                <a:latin typeface="Arial" panose="020B0604020202020204" pitchFamily="34" charset="0"/>
                <a:cs typeface="Arial" panose="020B0604020202020204" pitchFamily="34" charset="0"/>
              </a:rPr>
              <a:t>healthcare is possible by proactively seeking and implementing recycling opportunities.</a:t>
            </a:r>
          </a:p>
        </p:txBody>
      </p:sp>
      <p:sp>
        <p:nvSpPr>
          <p:cNvPr id="5" name="Freeform 17">
            <a:extLst>
              <a:ext uri="{FF2B5EF4-FFF2-40B4-BE49-F238E27FC236}">
                <a16:creationId xmlns:a16="http://schemas.microsoft.com/office/drawing/2014/main" id="{C7E6559E-332B-540D-1CFE-950CE851BD5B}"/>
              </a:ext>
            </a:extLst>
          </p:cNvPr>
          <p:cNvSpPr/>
          <p:nvPr/>
        </p:nvSpPr>
        <p:spPr>
          <a:xfrm>
            <a:off x="2689062" y="1964170"/>
            <a:ext cx="1109669" cy="1073604"/>
          </a:xfrm>
          <a:custGeom>
            <a:avLst/>
            <a:gdLst/>
            <a:ahLst/>
            <a:cxnLst/>
            <a:rect l="l" t="t" r="r" b="b"/>
            <a:pathLst>
              <a:path w="1664503" h="1610406">
                <a:moveTo>
                  <a:pt x="0" y="0"/>
                </a:moveTo>
                <a:lnTo>
                  <a:pt x="1664503" y="0"/>
                </a:lnTo>
                <a:lnTo>
                  <a:pt x="1664503" y="1610406"/>
                </a:lnTo>
                <a:lnTo>
                  <a:pt x="0" y="1610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D9D907D3-7EE6-826B-DBD2-4A1062754304}"/>
              </a:ext>
            </a:extLst>
          </p:cNvPr>
          <p:cNvSpPr/>
          <p:nvPr/>
        </p:nvSpPr>
        <p:spPr>
          <a:xfrm rot="2700000">
            <a:off x="8494192" y="2005432"/>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24D5F531-202D-A154-AE39-EB574192B129}"/>
              </a:ext>
            </a:extLst>
          </p:cNvPr>
          <p:cNvSpPr/>
          <p:nvPr/>
        </p:nvSpPr>
        <p:spPr>
          <a:xfrm>
            <a:off x="5556554" y="1976347"/>
            <a:ext cx="1098692" cy="1049251"/>
          </a:xfrm>
          <a:custGeom>
            <a:avLst/>
            <a:gdLst/>
            <a:ahLst/>
            <a:cxnLst/>
            <a:rect l="l" t="t" r="r" b="b"/>
            <a:pathLst>
              <a:path w="1648038" h="1573876">
                <a:moveTo>
                  <a:pt x="0" y="0"/>
                </a:moveTo>
                <a:lnTo>
                  <a:pt x="1648038" y="0"/>
                </a:lnTo>
                <a:lnTo>
                  <a:pt x="1648038" y="1573876"/>
                </a:lnTo>
                <a:lnTo>
                  <a:pt x="0" y="1573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1644080A-28F4-EC45-7803-ED9CE5DC4437}"/>
              </a:ext>
            </a:extLst>
          </p:cNvPr>
          <p:cNvSpPr/>
          <p:nvPr/>
        </p:nvSpPr>
        <p:spPr>
          <a:xfrm>
            <a:off x="5837292" y="2186643"/>
            <a:ext cx="537217" cy="628659"/>
          </a:xfrm>
          <a:custGeom>
            <a:avLst/>
            <a:gdLst/>
            <a:ahLst/>
            <a:cxnLst/>
            <a:rect l="l" t="t" r="r" b="b"/>
            <a:pathLst>
              <a:path w="805826" h="942988">
                <a:moveTo>
                  <a:pt x="0" y="0"/>
                </a:moveTo>
                <a:lnTo>
                  <a:pt x="805826" y="0"/>
                </a:lnTo>
                <a:lnTo>
                  <a:pt x="805826" y="942988"/>
                </a:lnTo>
                <a:lnTo>
                  <a:pt x="0" y="94298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2">
            <a:extLst>
              <a:ext uri="{FF2B5EF4-FFF2-40B4-BE49-F238E27FC236}">
                <a16:creationId xmlns:a16="http://schemas.microsoft.com/office/drawing/2014/main" id="{A55D2F73-A6E3-D64B-AECE-A7FC11FE968F}"/>
              </a:ext>
            </a:extLst>
          </p:cNvPr>
          <p:cNvSpPr/>
          <p:nvPr/>
        </p:nvSpPr>
        <p:spPr>
          <a:xfrm>
            <a:off x="4114388" y="4382974"/>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3">
            <a:extLst>
              <a:ext uri="{FF2B5EF4-FFF2-40B4-BE49-F238E27FC236}">
                <a16:creationId xmlns:a16="http://schemas.microsoft.com/office/drawing/2014/main" id="{AD74C1A2-1B3E-FD1D-C3DD-648CE6132046}"/>
              </a:ext>
            </a:extLst>
          </p:cNvPr>
          <p:cNvGrpSpPr/>
          <p:nvPr/>
        </p:nvGrpSpPr>
        <p:grpSpPr>
          <a:xfrm>
            <a:off x="7022645" y="4452508"/>
            <a:ext cx="1005885" cy="1005885"/>
            <a:chOff x="0" y="0"/>
            <a:chExt cx="2011771" cy="2011771"/>
          </a:xfrm>
        </p:grpSpPr>
        <p:sp>
          <p:nvSpPr>
            <p:cNvPr id="43" name="Freeform 24">
              <a:extLst>
                <a:ext uri="{FF2B5EF4-FFF2-40B4-BE49-F238E27FC236}">
                  <a16:creationId xmlns:a16="http://schemas.microsoft.com/office/drawing/2014/main" id="{15881053-8FB8-1AEE-C5E9-621046140DFA}"/>
                </a:ext>
              </a:extLst>
            </p:cNvPr>
            <p:cNvSpPr/>
            <p:nvPr/>
          </p:nvSpPr>
          <p:spPr>
            <a:xfrm>
              <a:off x="0" y="0"/>
              <a:ext cx="2011771" cy="2011771"/>
            </a:xfrm>
            <a:custGeom>
              <a:avLst/>
              <a:gdLst/>
              <a:ahLst/>
              <a:cxnLst/>
              <a:rect l="l" t="t" r="r" b="b"/>
              <a:pathLst>
                <a:path w="2011771" h="2011771">
                  <a:moveTo>
                    <a:pt x="0" y="0"/>
                  </a:moveTo>
                  <a:lnTo>
                    <a:pt x="2011771" y="0"/>
                  </a:lnTo>
                  <a:lnTo>
                    <a:pt x="2011771" y="2011771"/>
                  </a:lnTo>
                  <a:lnTo>
                    <a:pt x="0" y="201177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4" name="AutoShape 25">
              <a:extLst>
                <a:ext uri="{FF2B5EF4-FFF2-40B4-BE49-F238E27FC236}">
                  <a16:creationId xmlns:a16="http://schemas.microsoft.com/office/drawing/2014/main" id="{6F7970BE-B0E8-E7AE-3207-947B208980B9}"/>
                </a:ext>
              </a:extLst>
            </p:cNvPr>
            <p:cNvSpPr/>
            <p:nvPr/>
          </p:nvSpPr>
          <p:spPr>
            <a:xfrm>
              <a:off x="679252" y="1415971"/>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5" name="AutoShape 26">
              <a:extLst>
                <a:ext uri="{FF2B5EF4-FFF2-40B4-BE49-F238E27FC236}">
                  <a16:creationId xmlns:a16="http://schemas.microsoft.com/office/drawing/2014/main" id="{3414121B-07F4-5687-159A-ACC2EA30ED51}"/>
                </a:ext>
              </a:extLst>
            </p:cNvPr>
            <p:cNvSpPr/>
            <p:nvPr/>
          </p:nvSpPr>
          <p:spPr>
            <a:xfrm>
              <a:off x="679252" y="1539807"/>
              <a:ext cx="653267" cy="0"/>
            </a:xfrm>
            <a:prstGeom prst="line">
              <a:avLst/>
            </a:prstGeom>
            <a:ln w="50800" cap="flat">
              <a:solidFill>
                <a:srgbClr val="114C8E"/>
              </a:solidFill>
              <a:prstDash val="solid"/>
              <a:headEnd type="none" w="sm" len="sm"/>
              <a:tailEnd type="none" w="sm" len="sm"/>
            </a:ln>
          </p:spPr>
          <p:txBody>
            <a:bodyPr/>
            <a:lstStyle/>
            <a:p>
              <a:endParaRPr lang="en-GB" sz="800"/>
            </a:p>
          </p:txBody>
        </p:sp>
        <p:sp>
          <p:nvSpPr>
            <p:cNvPr id="46" name="AutoShape 27">
              <a:extLst>
                <a:ext uri="{FF2B5EF4-FFF2-40B4-BE49-F238E27FC236}">
                  <a16:creationId xmlns:a16="http://schemas.microsoft.com/office/drawing/2014/main" id="{8AF9D6FA-0333-D774-4C7F-A2FCE1C525D7}"/>
                </a:ext>
              </a:extLst>
            </p:cNvPr>
            <p:cNvSpPr/>
            <p:nvPr/>
          </p:nvSpPr>
          <p:spPr>
            <a:xfrm>
              <a:off x="679252" y="1663643"/>
              <a:ext cx="653267" cy="0"/>
            </a:xfrm>
            <a:prstGeom prst="line">
              <a:avLst/>
            </a:prstGeom>
            <a:ln w="50800" cap="flat">
              <a:solidFill>
                <a:srgbClr val="114C8E"/>
              </a:solidFill>
              <a:prstDash val="solid"/>
              <a:headEnd type="none" w="sm" len="sm"/>
              <a:tailEnd type="none" w="sm" len="sm"/>
            </a:ln>
          </p:spPr>
          <p:txBody>
            <a:bodyPr/>
            <a:lstStyle/>
            <a:p>
              <a:endParaRPr lang="en-GB" sz="800"/>
            </a:p>
          </p:txBody>
        </p:sp>
      </p:grpSp>
      <p:sp>
        <p:nvSpPr>
          <p:cNvPr id="19" name="TextBox 18">
            <a:extLst>
              <a:ext uri="{FF2B5EF4-FFF2-40B4-BE49-F238E27FC236}">
                <a16:creationId xmlns:a16="http://schemas.microsoft.com/office/drawing/2014/main" id="{77EDA361-6100-63D7-FB7D-19FA28C7FBE5}"/>
              </a:ext>
            </a:extLst>
          </p:cNvPr>
          <p:cNvSpPr txBox="1"/>
          <p:nvPr/>
        </p:nvSpPr>
        <p:spPr>
          <a:xfrm>
            <a:off x="2607128" y="20349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251403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9C9B-289C-DFD5-1A00-0A771AE20ACA}"/>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A002D6-76C2-3E7D-F484-76458A877E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4E687C8-733D-CA4D-23ED-8BAA836178DE}"/>
              </a:ext>
            </a:extLst>
          </p:cNvPr>
          <p:cNvSpPr txBox="1"/>
          <p:nvPr/>
        </p:nvSpPr>
        <p:spPr>
          <a:xfrm>
            <a:off x="477556" y="3557243"/>
            <a:ext cx="9442851" cy="1754326"/>
          </a:xfrm>
          <a:prstGeom prst="rect">
            <a:avLst/>
          </a:prstGeom>
          <a:noFill/>
        </p:spPr>
        <p:txBody>
          <a:bodyPr wrap="square" rtlCol="0">
            <a:spAutoFit/>
          </a:bodyPr>
          <a:lstStyle/>
          <a:p>
            <a:r>
              <a:rPr lang="en-US" sz="5400" b="1" dirty="0">
                <a:solidFill>
                  <a:srgbClr val="00538F"/>
                </a:solidFill>
                <a:latin typeface="Arial" panose="020B0604020202020204" pitchFamily="34" charset="0"/>
                <a:cs typeface="Arial" panose="020B0604020202020204" pitchFamily="34" charset="0"/>
              </a:rPr>
              <a:t>Good Quality </a:t>
            </a:r>
          </a:p>
          <a:p>
            <a:r>
              <a:rPr lang="en-US" sz="5400" b="1" dirty="0">
                <a:solidFill>
                  <a:srgbClr val="00538F"/>
                </a:solidFill>
                <a:latin typeface="Arial" panose="020B0604020202020204" pitchFamily="34" charset="0"/>
                <a:cs typeface="Arial" panose="020B0604020202020204" pitchFamily="34" charset="0"/>
              </a:rPr>
              <a:t>Oral Healthcare</a:t>
            </a:r>
            <a:endParaRPr lang="en-GB" sz="5400" b="1" dirty="0">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700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E6A0C-4881-DC54-2344-3D3838EC39E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50B802D3-703A-47D3-CBF4-C6561CF34E15}"/>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D92475D7-FA33-CEB3-C040-1275C8DD9C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F4A637-C014-A67A-EE35-B0F8A5EC0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4713E21F-5A73-FFA4-541A-74AA24D4A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0D801FD3-8075-51D3-E3C5-4945002BA92A}"/>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FE0A48D-1219-F41D-B81F-37988ED76677}"/>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9B9DEAD7-6E14-9743-89DA-6BFD5CA26256}"/>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B3EAFF4-6F01-AD0B-7ACD-37282CCECC83}"/>
              </a:ext>
            </a:extLst>
          </p:cNvPr>
          <p:cNvSpPr txBox="1"/>
          <p:nvPr/>
        </p:nvSpPr>
        <p:spPr>
          <a:xfrm>
            <a:off x="1420775"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patient</a:t>
            </a:r>
            <a:endParaRPr lang="en-US" sz="200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E7FC6F43-F47F-7331-5CA3-99C1358952D9}"/>
              </a:ext>
            </a:extLst>
          </p:cNvPr>
          <p:cNvSpPr txBox="1"/>
          <p:nvPr/>
        </p:nvSpPr>
        <p:spPr>
          <a:xfrm>
            <a:off x="4893522"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profession</a:t>
            </a:r>
            <a:endParaRPr lang="en-US" sz="2000">
              <a:solidFill>
                <a:srgbClr val="000000"/>
              </a:solidFill>
              <a:latin typeface="Arial"/>
              <a:ea typeface="Arial"/>
              <a:cs typeface="Arial"/>
              <a:sym typeface="Arial"/>
            </a:endParaRPr>
          </a:p>
        </p:txBody>
      </p:sp>
      <p:sp>
        <p:nvSpPr>
          <p:cNvPr id="12" name="TextBox 11">
            <a:extLst>
              <a:ext uri="{FF2B5EF4-FFF2-40B4-BE49-F238E27FC236}">
                <a16:creationId xmlns:a16="http://schemas.microsoft.com/office/drawing/2014/main" id="{080151F5-4125-1B20-271E-202870F3B39D}"/>
              </a:ext>
            </a:extLst>
          </p:cNvPr>
          <p:cNvSpPr txBox="1"/>
          <p:nvPr/>
        </p:nvSpPr>
        <p:spPr>
          <a:xfrm>
            <a:off x="8382393" y="4177429"/>
            <a:ext cx="2404956" cy="707886"/>
          </a:xfrm>
          <a:prstGeom prst="rect">
            <a:avLst/>
          </a:prstGeom>
          <a:noFill/>
        </p:spPr>
        <p:txBody>
          <a:bodyPr wrap="square" rtlCol="0">
            <a:spAutoFit/>
          </a:bodyPr>
          <a:lstStyle/>
          <a:p>
            <a:pPr algn="ctr">
              <a:spcBef>
                <a:spcPct val="0"/>
              </a:spcBef>
            </a:pPr>
            <a:r>
              <a:rPr lang="en-US" sz="2000">
                <a:solidFill>
                  <a:srgbClr val="000000"/>
                </a:solidFill>
                <a:latin typeface="Arial"/>
                <a:ea typeface="Arial"/>
                <a:cs typeface="Arial"/>
                <a:sym typeface="Arial"/>
              </a:rPr>
              <a:t>Good for the </a:t>
            </a:r>
            <a:r>
              <a:rPr lang="en-US" sz="2000" b="1">
                <a:solidFill>
                  <a:srgbClr val="000000"/>
                </a:solidFill>
                <a:latin typeface="Arial"/>
                <a:ea typeface="Arial"/>
                <a:cs typeface="Arial"/>
                <a:sym typeface="Arial"/>
              </a:rPr>
              <a:t>environment</a:t>
            </a:r>
            <a:endParaRPr lang="en-US" sz="2000">
              <a:solidFill>
                <a:srgbClr val="000000"/>
              </a:solidFill>
              <a:latin typeface="Arial"/>
              <a:ea typeface="Arial"/>
              <a:cs typeface="Arial"/>
              <a:sym typeface="Arial"/>
            </a:endParaRPr>
          </a:p>
        </p:txBody>
      </p:sp>
      <p:sp>
        <p:nvSpPr>
          <p:cNvPr id="19" name="Freeform 11">
            <a:extLst>
              <a:ext uri="{FF2B5EF4-FFF2-40B4-BE49-F238E27FC236}">
                <a16:creationId xmlns:a16="http://schemas.microsoft.com/office/drawing/2014/main" id="{09839C5F-C792-1A34-9B87-29498E38A12D}"/>
              </a:ext>
            </a:extLst>
          </p:cNvPr>
          <p:cNvSpPr/>
          <p:nvPr/>
        </p:nvSpPr>
        <p:spPr>
          <a:xfrm>
            <a:off x="5646138" y="2783291"/>
            <a:ext cx="899724" cy="1020963"/>
          </a:xfrm>
          <a:custGeom>
            <a:avLst/>
            <a:gdLst/>
            <a:ahLst/>
            <a:cxnLst/>
            <a:rect l="l" t="t" r="r" b="b"/>
            <a:pathLst>
              <a:path w="1349586" h="1531445">
                <a:moveTo>
                  <a:pt x="0" y="0"/>
                </a:moveTo>
                <a:lnTo>
                  <a:pt x="1349586" y="0"/>
                </a:lnTo>
                <a:lnTo>
                  <a:pt x="1349586" y="1531445"/>
                </a:lnTo>
                <a:lnTo>
                  <a:pt x="0" y="15314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0" name="Freeform 12">
            <a:extLst>
              <a:ext uri="{FF2B5EF4-FFF2-40B4-BE49-F238E27FC236}">
                <a16:creationId xmlns:a16="http://schemas.microsoft.com/office/drawing/2014/main" id="{C943E966-8F8F-0633-A685-6F721DC50BD4}"/>
              </a:ext>
            </a:extLst>
          </p:cNvPr>
          <p:cNvSpPr/>
          <p:nvPr/>
        </p:nvSpPr>
        <p:spPr>
          <a:xfrm>
            <a:off x="2127056" y="2785564"/>
            <a:ext cx="1034230" cy="1034230"/>
          </a:xfrm>
          <a:custGeom>
            <a:avLst/>
            <a:gdLst/>
            <a:ahLst/>
            <a:cxnLst/>
            <a:rect l="l" t="t" r="r" b="b"/>
            <a:pathLst>
              <a:path w="1551345" h="1551345">
                <a:moveTo>
                  <a:pt x="0" y="0"/>
                </a:moveTo>
                <a:lnTo>
                  <a:pt x="1551345" y="0"/>
                </a:lnTo>
                <a:lnTo>
                  <a:pt x="1551345" y="1551346"/>
                </a:lnTo>
                <a:lnTo>
                  <a:pt x="0" y="15513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1" name="Freeform 13">
            <a:extLst>
              <a:ext uri="{FF2B5EF4-FFF2-40B4-BE49-F238E27FC236}">
                <a16:creationId xmlns:a16="http://schemas.microsoft.com/office/drawing/2014/main" id="{87CDAEA0-36C6-6E5F-ABB2-AB90D44DAB24}"/>
              </a:ext>
            </a:extLst>
          </p:cNvPr>
          <p:cNvSpPr/>
          <p:nvPr/>
        </p:nvSpPr>
        <p:spPr>
          <a:xfrm>
            <a:off x="9034250" y="2783290"/>
            <a:ext cx="1027161" cy="996347"/>
          </a:xfrm>
          <a:custGeom>
            <a:avLst/>
            <a:gdLst/>
            <a:ahLst/>
            <a:cxnLst/>
            <a:rect l="l" t="t" r="r" b="b"/>
            <a:pathLst>
              <a:path w="1540742" h="1494520">
                <a:moveTo>
                  <a:pt x="0" y="0"/>
                </a:moveTo>
                <a:lnTo>
                  <a:pt x="1540742" y="0"/>
                </a:lnTo>
                <a:lnTo>
                  <a:pt x="1540742" y="1494520"/>
                </a:lnTo>
                <a:lnTo>
                  <a:pt x="0" y="1494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A4A3A043-D28E-CA82-9DFC-54F168656D28}"/>
              </a:ext>
            </a:extLst>
          </p:cNvPr>
          <p:cNvSpPr txBox="1"/>
          <p:nvPr/>
        </p:nvSpPr>
        <p:spPr>
          <a:xfrm>
            <a:off x="1492980" y="1496408"/>
            <a:ext cx="9182795" cy="523220"/>
          </a:xfrm>
          <a:prstGeom prst="rect">
            <a:avLst/>
          </a:prstGeom>
          <a:noFill/>
        </p:spPr>
        <p:txBody>
          <a:bodyPr wrap="square" rtlCol="0">
            <a:spAutoFit/>
          </a:bodyPr>
          <a:lstStyle/>
          <a:p>
            <a:pPr algn="ctr"/>
            <a:r>
              <a:rPr lang="en-US" sz="2800">
                <a:solidFill>
                  <a:srgbClr val="ED1B2E"/>
                </a:solidFill>
                <a:latin typeface="Arial" panose="020B0604020202020204" pitchFamily="34" charset="0"/>
                <a:cs typeface="Arial" panose="020B0604020202020204" pitchFamily="34" charset="0"/>
              </a:rPr>
              <a:t>Good quality oral healthcare is…</a:t>
            </a:r>
          </a:p>
        </p:txBody>
      </p:sp>
      <p:sp>
        <p:nvSpPr>
          <p:cNvPr id="5" name="TextBox 4">
            <a:extLst>
              <a:ext uri="{FF2B5EF4-FFF2-40B4-BE49-F238E27FC236}">
                <a16:creationId xmlns:a16="http://schemas.microsoft.com/office/drawing/2014/main" id="{FF809C4C-BDDF-B0FE-647C-12521ECED48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240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7F4BD-B8D0-FB84-43B5-C2903D1335C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B0CC64BD-F83C-EF02-438D-9B53A270649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593E1B70-561E-FB0A-E39F-D8DAD8027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47B158C-BDF2-00F7-12A4-3A0475FC00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1D4B477-4393-0629-59CD-3B45099C90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4A91A88-45B3-D60B-71D6-31C2DE6C3CA5}"/>
              </a:ext>
            </a:extLst>
          </p:cNvPr>
          <p:cNvSpPr txBox="1"/>
          <p:nvPr/>
        </p:nvSpPr>
        <p:spPr>
          <a:xfrm>
            <a:off x="1504599" y="1279817"/>
            <a:ext cx="9182795" cy="1200329"/>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 reduction in the need for professional-led interventions is achieved through disease prevention. This is the single most environmentally sustainable measure.</a:t>
            </a:r>
          </a:p>
        </p:txBody>
      </p:sp>
      <p:sp>
        <p:nvSpPr>
          <p:cNvPr id="4" name="Oval 3">
            <a:extLst>
              <a:ext uri="{FF2B5EF4-FFF2-40B4-BE49-F238E27FC236}">
                <a16:creationId xmlns:a16="http://schemas.microsoft.com/office/drawing/2014/main" id="{C4A2CB1A-A818-FB21-6DE8-DA9868E54A99}"/>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05651BF-2066-8E0D-8F96-D338AB49037B}"/>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45106E2B-BBA8-DD22-49B7-56AAE30FC378}"/>
              </a:ext>
            </a:extLst>
          </p:cNvPr>
          <p:cNvSpPr txBox="1"/>
          <p:nvPr/>
        </p:nvSpPr>
        <p:spPr>
          <a:xfrm>
            <a:off x="2708392" y="4325494"/>
            <a:ext cx="274003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reduction of ‘need to treat’ </a:t>
            </a:r>
            <a:r>
              <a:rPr lang="en-GB" sz="1400">
                <a:solidFill>
                  <a:srgbClr val="000000"/>
                </a:solidFill>
                <a:latin typeface="Arial"/>
                <a:ea typeface="Arial"/>
                <a:cs typeface="Arial"/>
                <a:sym typeface="Arial"/>
              </a:rPr>
              <a:t>reduces waste generation and the need to use energy and resources</a:t>
            </a:r>
            <a:r>
              <a:rPr lang="en-US" sz="1400">
                <a:solidFill>
                  <a:srgbClr val="000000"/>
                </a:solidFill>
                <a:latin typeface="Arial"/>
                <a:ea typeface="Arial"/>
                <a:cs typeface="Arial"/>
                <a:sym typeface="Arial"/>
              </a:rPr>
              <a:t> at all points of the oral healthcare supply chain.  </a:t>
            </a:r>
          </a:p>
        </p:txBody>
      </p:sp>
      <p:sp>
        <p:nvSpPr>
          <p:cNvPr id="12" name="TextBox 11">
            <a:extLst>
              <a:ext uri="{FF2B5EF4-FFF2-40B4-BE49-F238E27FC236}">
                <a16:creationId xmlns:a16="http://schemas.microsoft.com/office/drawing/2014/main" id="{F93C3D68-6793-985E-C922-E3AA3BC755E2}"/>
              </a:ext>
            </a:extLst>
          </p:cNvPr>
          <p:cNvSpPr txBox="1"/>
          <p:nvPr/>
        </p:nvSpPr>
        <p:spPr>
          <a:xfrm>
            <a:off x="6784762" y="4325494"/>
            <a:ext cx="266839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provision of oral healthcare in all settings should focus on the fundamental messages of oral health promotion and disease prevention.</a:t>
            </a:r>
          </a:p>
        </p:txBody>
      </p:sp>
      <p:grpSp>
        <p:nvGrpSpPr>
          <p:cNvPr id="31" name="Group 30">
            <a:extLst>
              <a:ext uri="{FF2B5EF4-FFF2-40B4-BE49-F238E27FC236}">
                <a16:creationId xmlns:a16="http://schemas.microsoft.com/office/drawing/2014/main" id="{94652772-F557-B6E3-3D61-1C42DD03AD8E}"/>
              </a:ext>
            </a:extLst>
          </p:cNvPr>
          <p:cNvGrpSpPr/>
          <p:nvPr/>
        </p:nvGrpSpPr>
        <p:grpSpPr>
          <a:xfrm>
            <a:off x="3578330" y="2931422"/>
            <a:ext cx="1000156" cy="995155"/>
            <a:chOff x="4672808" y="3546433"/>
            <a:chExt cx="1593069" cy="1585103"/>
          </a:xfrm>
        </p:grpSpPr>
        <p:sp>
          <p:nvSpPr>
            <p:cNvPr id="11" name="Freeform 2">
              <a:extLst>
                <a:ext uri="{FF2B5EF4-FFF2-40B4-BE49-F238E27FC236}">
                  <a16:creationId xmlns:a16="http://schemas.microsoft.com/office/drawing/2014/main" id="{F42DF502-4CB5-3369-82F5-A94F5F6CB4D2}"/>
                </a:ext>
              </a:extLst>
            </p:cNvPr>
            <p:cNvSpPr/>
            <p:nvPr/>
          </p:nvSpPr>
          <p:spPr>
            <a:xfrm>
              <a:off x="4696416" y="3574830"/>
              <a:ext cx="1556889" cy="1535481"/>
            </a:xfrm>
            <a:custGeom>
              <a:avLst/>
              <a:gdLst/>
              <a:ahLst/>
              <a:cxnLst/>
              <a:rect l="l" t="t" r="r" b="b"/>
              <a:pathLst>
                <a:path w="1556889" h="1535481">
                  <a:moveTo>
                    <a:pt x="0" y="0"/>
                  </a:moveTo>
                  <a:lnTo>
                    <a:pt x="1556889" y="0"/>
                  </a:lnTo>
                  <a:lnTo>
                    <a:pt x="1556889" y="1535481"/>
                  </a:lnTo>
                  <a:lnTo>
                    <a:pt x="0" y="15354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grpSp>
          <p:nvGrpSpPr>
            <p:cNvPr id="13" name="Group 13">
              <a:extLst>
                <a:ext uri="{FF2B5EF4-FFF2-40B4-BE49-F238E27FC236}">
                  <a16:creationId xmlns:a16="http://schemas.microsoft.com/office/drawing/2014/main" id="{FD2B9699-754A-12DD-294D-84A780A851FD}"/>
                </a:ext>
              </a:extLst>
            </p:cNvPr>
            <p:cNvGrpSpPr/>
            <p:nvPr/>
          </p:nvGrpSpPr>
          <p:grpSpPr>
            <a:xfrm>
              <a:off x="5440818" y="4038406"/>
              <a:ext cx="254772" cy="707526"/>
              <a:chOff x="0" y="0"/>
              <a:chExt cx="67101" cy="186344"/>
            </a:xfrm>
          </p:grpSpPr>
          <p:sp>
            <p:nvSpPr>
              <p:cNvPr id="16" name="Freeform 14">
                <a:extLst>
                  <a:ext uri="{FF2B5EF4-FFF2-40B4-BE49-F238E27FC236}">
                    <a16:creationId xmlns:a16="http://schemas.microsoft.com/office/drawing/2014/main" id="{5444931E-4703-DD5E-2897-AE914E3CDC99}"/>
                  </a:ext>
                </a:extLst>
              </p:cNvPr>
              <p:cNvSpPr/>
              <p:nvPr/>
            </p:nvSpPr>
            <p:spPr>
              <a:xfrm>
                <a:off x="0" y="0"/>
                <a:ext cx="67101" cy="186344"/>
              </a:xfrm>
              <a:custGeom>
                <a:avLst/>
                <a:gdLst/>
                <a:ahLst/>
                <a:cxnLst/>
                <a:rect l="l" t="t" r="r" b="b"/>
                <a:pathLst>
                  <a:path w="67101" h="186344">
                    <a:moveTo>
                      <a:pt x="33550" y="0"/>
                    </a:moveTo>
                    <a:lnTo>
                      <a:pt x="33550" y="0"/>
                    </a:lnTo>
                    <a:cubicBezTo>
                      <a:pt x="52080" y="0"/>
                      <a:pt x="67101" y="15021"/>
                      <a:pt x="67101" y="33550"/>
                    </a:cubicBezTo>
                    <a:lnTo>
                      <a:pt x="67101" y="152794"/>
                    </a:lnTo>
                    <a:cubicBezTo>
                      <a:pt x="67101" y="161692"/>
                      <a:pt x="63566" y="170226"/>
                      <a:pt x="57274" y="176518"/>
                    </a:cubicBezTo>
                    <a:cubicBezTo>
                      <a:pt x="50982" y="182809"/>
                      <a:pt x="42448" y="186344"/>
                      <a:pt x="33550" y="186344"/>
                    </a:cubicBezTo>
                    <a:lnTo>
                      <a:pt x="33550" y="186344"/>
                    </a:lnTo>
                    <a:cubicBezTo>
                      <a:pt x="24652" y="186344"/>
                      <a:pt x="16119" y="182809"/>
                      <a:pt x="9827" y="176518"/>
                    </a:cubicBezTo>
                    <a:cubicBezTo>
                      <a:pt x="3535" y="170226"/>
                      <a:pt x="0" y="161692"/>
                      <a:pt x="0" y="152794"/>
                    </a:cubicBezTo>
                    <a:lnTo>
                      <a:pt x="0" y="33550"/>
                    </a:lnTo>
                    <a:cubicBezTo>
                      <a:pt x="0" y="24652"/>
                      <a:pt x="3535" y="16119"/>
                      <a:pt x="9827" y="9827"/>
                    </a:cubicBezTo>
                    <a:cubicBezTo>
                      <a:pt x="16119" y="3535"/>
                      <a:pt x="24652" y="0"/>
                      <a:pt x="33550" y="0"/>
                    </a:cubicBezTo>
                    <a:close/>
                  </a:path>
                </a:pathLst>
              </a:custGeom>
              <a:solidFill>
                <a:srgbClr val="99CE5C"/>
              </a:solidFill>
            </p:spPr>
            <p:txBody>
              <a:bodyPr/>
              <a:lstStyle/>
              <a:p>
                <a:endParaRPr lang="en-GB"/>
              </a:p>
            </p:txBody>
          </p:sp>
          <p:sp>
            <p:nvSpPr>
              <p:cNvPr id="17" name="TextBox 15">
                <a:extLst>
                  <a:ext uri="{FF2B5EF4-FFF2-40B4-BE49-F238E27FC236}">
                    <a16:creationId xmlns:a16="http://schemas.microsoft.com/office/drawing/2014/main" id="{7C048D9B-C4A9-4CAA-32CB-5DCACCF5F181}"/>
                  </a:ext>
                </a:extLst>
              </p:cNvPr>
              <p:cNvSpPr txBox="1"/>
              <p:nvPr/>
            </p:nvSpPr>
            <p:spPr>
              <a:xfrm>
                <a:off x="0" y="-76200"/>
                <a:ext cx="67101" cy="262544"/>
              </a:xfrm>
              <a:prstGeom prst="rect">
                <a:avLst/>
              </a:prstGeom>
            </p:spPr>
            <p:txBody>
              <a:bodyPr lIns="50800" tIns="50800" rIns="50800" bIns="50800" rtlCol="0" anchor="ctr"/>
              <a:lstStyle/>
              <a:p>
                <a:pPr algn="ctr">
                  <a:lnSpc>
                    <a:spcPts val="2659"/>
                  </a:lnSpc>
                </a:pPr>
                <a:endParaRPr/>
              </a:p>
            </p:txBody>
          </p:sp>
        </p:grpSp>
        <p:grpSp>
          <p:nvGrpSpPr>
            <p:cNvPr id="18" name="Group 16">
              <a:extLst>
                <a:ext uri="{FF2B5EF4-FFF2-40B4-BE49-F238E27FC236}">
                  <a16:creationId xmlns:a16="http://schemas.microsoft.com/office/drawing/2014/main" id="{221BC493-9682-44FA-575D-93A74C10E3B8}"/>
                </a:ext>
              </a:extLst>
            </p:cNvPr>
            <p:cNvGrpSpPr/>
            <p:nvPr/>
          </p:nvGrpSpPr>
          <p:grpSpPr>
            <a:xfrm>
              <a:off x="5305331" y="3976238"/>
              <a:ext cx="525746" cy="499103"/>
              <a:chOff x="0" y="0"/>
              <a:chExt cx="1140244" cy="1082460"/>
            </a:xfrm>
          </p:grpSpPr>
          <p:sp>
            <p:nvSpPr>
              <p:cNvPr id="19" name="Freeform 17">
                <a:extLst>
                  <a:ext uri="{FF2B5EF4-FFF2-40B4-BE49-F238E27FC236}">
                    <a16:creationId xmlns:a16="http://schemas.microsoft.com/office/drawing/2014/main" id="{87C5C33B-5C31-27FC-2979-8CC54BA7D646}"/>
                  </a:ext>
                </a:extLst>
              </p:cNvPr>
              <p:cNvSpPr/>
              <p:nvPr/>
            </p:nvSpPr>
            <p:spPr>
              <a:xfrm>
                <a:off x="0" y="0"/>
                <a:ext cx="1140244" cy="1082460"/>
              </a:xfrm>
              <a:custGeom>
                <a:avLst/>
                <a:gdLst/>
                <a:ahLst/>
                <a:cxnLst/>
                <a:rect l="l" t="t" r="r" b="b"/>
                <a:pathLst>
                  <a:path w="1140244" h="1082460">
                    <a:moveTo>
                      <a:pt x="570122" y="0"/>
                    </a:moveTo>
                    <a:cubicBezTo>
                      <a:pt x="255252" y="0"/>
                      <a:pt x="0" y="242317"/>
                      <a:pt x="0" y="541230"/>
                    </a:cubicBezTo>
                    <a:cubicBezTo>
                      <a:pt x="0" y="840143"/>
                      <a:pt x="255252" y="1082460"/>
                      <a:pt x="570122" y="1082460"/>
                    </a:cubicBezTo>
                    <a:cubicBezTo>
                      <a:pt x="884991" y="1082460"/>
                      <a:pt x="1140244" y="840143"/>
                      <a:pt x="1140244" y="541230"/>
                    </a:cubicBezTo>
                    <a:cubicBezTo>
                      <a:pt x="1140244" y="242317"/>
                      <a:pt x="884991" y="0"/>
                      <a:pt x="570122" y="0"/>
                    </a:cubicBezTo>
                    <a:close/>
                  </a:path>
                </a:pathLst>
              </a:custGeom>
              <a:solidFill>
                <a:srgbClr val="FBE066"/>
              </a:solidFill>
            </p:spPr>
            <p:txBody>
              <a:bodyPr/>
              <a:lstStyle/>
              <a:p>
                <a:endParaRPr lang="en-GB"/>
              </a:p>
            </p:txBody>
          </p:sp>
          <p:sp>
            <p:nvSpPr>
              <p:cNvPr id="20" name="TextBox 18">
                <a:extLst>
                  <a:ext uri="{FF2B5EF4-FFF2-40B4-BE49-F238E27FC236}">
                    <a16:creationId xmlns:a16="http://schemas.microsoft.com/office/drawing/2014/main" id="{BCCBC8D4-0094-424C-D265-6FDC481FF398}"/>
                  </a:ext>
                </a:extLst>
              </p:cNvPr>
              <p:cNvSpPr txBox="1"/>
              <p:nvPr/>
            </p:nvSpPr>
            <p:spPr>
              <a:xfrm>
                <a:off x="106898" y="25281"/>
                <a:ext cx="926448" cy="955698"/>
              </a:xfrm>
              <a:prstGeom prst="rect">
                <a:avLst/>
              </a:prstGeom>
            </p:spPr>
            <p:txBody>
              <a:bodyPr lIns="50800" tIns="50800" rIns="50800" bIns="50800" rtlCol="0" anchor="ctr"/>
              <a:lstStyle/>
              <a:p>
                <a:pPr algn="ctr">
                  <a:lnSpc>
                    <a:spcPts val="2659"/>
                  </a:lnSpc>
                </a:pPr>
                <a:endParaRPr/>
              </a:p>
            </p:txBody>
          </p:sp>
        </p:grpSp>
        <p:grpSp>
          <p:nvGrpSpPr>
            <p:cNvPr id="21" name="Group 19">
              <a:extLst>
                <a:ext uri="{FF2B5EF4-FFF2-40B4-BE49-F238E27FC236}">
                  <a16:creationId xmlns:a16="http://schemas.microsoft.com/office/drawing/2014/main" id="{8376D6EF-530A-F0D3-C4CD-9CF8F4C08779}"/>
                </a:ext>
              </a:extLst>
            </p:cNvPr>
            <p:cNvGrpSpPr/>
            <p:nvPr/>
          </p:nvGrpSpPr>
          <p:grpSpPr>
            <a:xfrm>
              <a:off x="5380820" y="4142617"/>
              <a:ext cx="374768" cy="441376"/>
              <a:chOff x="0" y="0"/>
              <a:chExt cx="812801" cy="957261"/>
            </a:xfrm>
          </p:grpSpPr>
          <p:sp>
            <p:nvSpPr>
              <p:cNvPr id="22" name="Freeform 20">
                <a:extLst>
                  <a:ext uri="{FF2B5EF4-FFF2-40B4-BE49-F238E27FC236}">
                    <a16:creationId xmlns:a16="http://schemas.microsoft.com/office/drawing/2014/main" id="{7E7253E3-8E04-5C36-A177-855E9BD6B4AA}"/>
                  </a:ext>
                </a:extLst>
              </p:cNvPr>
              <p:cNvSpPr/>
              <p:nvPr/>
            </p:nvSpPr>
            <p:spPr>
              <a:xfrm>
                <a:off x="0" y="0"/>
                <a:ext cx="812801" cy="957261"/>
              </a:xfrm>
              <a:custGeom>
                <a:avLst/>
                <a:gdLst/>
                <a:ahLst/>
                <a:cxnLst/>
                <a:rect l="l" t="t" r="r" b="b"/>
                <a:pathLst>
                  <a:path w="812801" h="957261">
                    <a:moveTo>
                      <a:pt x="406400" y="0"/>
                    </a:moveTo>
                    <a:cubicBezTo>
                      <a:pt x="181952" y="0"/>
                      <a:pt x="0" y="214290"/>
                      <a:pt x="0" y="478630"/>
                    </a:cubicBezTo>
                    <a:cubicBezTo>
                      <a:pt x="0" y="742971"/>
                      <a:pt x="181952" y="957261"/>
                      <a:pt x="406400" y="957261"/>
                    </a:cubicBezTo>
                    <a:cubicBezTo>
                      <a:pt x="630849" y="957261"/>
                      <a:pt x="812801" y="742971"/>
                      <a:pt x="812801" y="478630"/>
                    </a:cubicBezTo>
                    <a:cubicBezTo>
                      <a:pt x="812801" y="214290"/>
                      <a:pt x="630849" y="0"/>
                      <a:pt x="406400" y="0"/>
                    </a:cubicBezTo>
                    <a:close/>
                  </a:path>
                </a:pathLst>
              </a:custGeom>
              <a:solidFill>
                <a:srgbClr val="FBE066"/>
              </a:solidFill>
            </p:spPr>
            <p:txBody>
              <a:bodyPr/>
              <a:lstStyle/>
              <a:p>
                <a:endParaRPr lang="en-GB"/>
              </a:p>
            </p:txBody>
          </p:sp>
          <p:sp>
            <p:nvSpPr>
              <p:cNvPr id="23" name="TextBox 21">
                <a:extLst>
                  <a:ext uri="{FF2B5EF4-FFF2-40B4-BE49-F238E27FC236}">
                    <a16:creationId xmlns:a16="http://schemas.microsoft.com/office/drawing/2014/main" id="{4BFBE00D-4337-1F69-6005-B3F7898892E3}"/>
                  </a:ext>
                </a:extLst>
              </p:cNvPr>
              <p:cNvSpPr txBox="1"/>
              <p:nvPr/>
            </p:nvSpPr>
            <p:spPr>
              <a:xfrm>
                <a:off x="76200" y="13543"/>
                <a:ext cx="660401" cy="853974"/>
              </a:xfrm>
              <a:prstGeom prst="rect">
                <a:avLst/>
              </a:prstGeom>
            </p:spPr>
            <p:txBody>
              <a:bodyPr lIns="50800" tIns="50800" rIns="50800" bIns="50800" rtlCol="0" anchor="ctr"/>
              <a:lstStyle/>
              <a:p>
                <a:pPr algn="ctr">
                  <a:lnSpc>
                    <a:spcPts val="2659"/>
                  </a:lnSpc>
                </a:pPr>
                <a:endParaRPr/>
              </a:p>
            </p:txBody>
          </p:sp>
        </p:grpSp>
        <p:grpSp>
          <p:nvGrpSpPr>
            <p:cNvPr id="24" name="Group 22">
              <a:extLst>
                <a:ext uri="{FF2B5EF4-FFF2-40B4-BE49-F238E27FC236}">
                  <a16:creationId xmlns:a16="http://schemas.microsoft.com/office/drawing/2014/main" id="{63EDF71A-CC1F-356A-7EE0-F4795A4F2AF3}"/>
                </a:ext>
              </a:extLst>
            </p:cNvPr>
            <p:cNvGrpSpPr/>
            <p:nvPr/>
          </p:nvGrpSpPr>
          <p:grpSpPr>
            <a:xfrm>
              <a:off x="5423066" y="4475341"/>
              <a:ext cx="296288" cy="157498"/>
              <a:chOff x="0" y="0"/>
              <a:chExt cx="765075" cy="406692"/>
            </a:xfrm>
          </p:grpSpPr>
          <p:sp>
            <p:nvSpPr>
              <p:cNvPr id="25" name="Freeform 23">
                <a:extLst>
                  <a:ext uri="{FF2B5EF4-FFF2-40B4-BE49-F238E27FC236}">
                    <a16:creationId xmlns:a16="http://schemas.microsoft.com/office/drawing/2014/main" id="{A53ECBD6-E8F6-E7DC-F40A-7C078683C259}"/>
                  </a:ext>
                </a:extLst>
              </p:cNvPr>
              <p:cNvSpPr/>
              <p:nvPr/>
            </p:nvSpPr>
            <p:spPr>
              <a:xfrm>
                <a:off x="0" y="0"/>
                <a:ext cx="765075" cy="406692"/>
              </a:xfrm>
              <a:custGeom>
                <a:avLst/>
                <a:gdLst/>
                <a:ahLst/>
                <a:cxnLst/>
                <a:rect l="l" t="t" r="r" b="b"/>
                <a:pathLst>
                  <a:path w="765075" h="406692">
                    <a:moveTo>
                      <a:pt x="382538" y="0"/>
                    </a:moveTo>
                    <a:cubicBezTo>
                      <a:pt x="171268" y="0"/>
                      <a:pt x="0" y="91041"/>
                      <a:pt x="0" y="203346"/>
                    </a:cubicBezTo>
                    <a:cubicBezTo>
                      <a:pt x="0" y="315651"/>
                      <a:pt x="171268" y="406692"/>
                      <a:pt x="382538" y="406692"/>
                    </a:cubicBezTo>
                    <a:cubicBezTo>
                      <a:pt x="593807" y="406692"/>
                      <a:pt x="765075" y="315651"/>
                      <a:pt x="765075" y="203346"/>
                    </a:cubicBezTo>
                    <a:cubicBezTo>
                      <a:pt x="765075" y="91041"/>
                      <a:pt x="593807" y="0"/>
                      <a:pt x="382538" y="0"/>
                    </a:cubicBezTo>
                    <a:close/>
                  </a:path>
                </a:pathLst>
              </a:custGeom>
              <a:solidFill>
                <a:srgbClr val="FBE066"/>
              </a:solidFill>
            </p:spPr>
            <p:txBody>
              <a:bodyPr/>
              <a:lstStyle/>
              <a:p>
                <a:endParaRPr lang="en-GB"/>
              </a:p>
            </p:txBody>
          </p:sp>
          <p:sp>
            <p:nvSpPr>
              <p:cNvPr id="26" name="TextBox 24">
                <a:extLst>
                  <a:ext uri="{FF2B5EF4-FFF2-40B4-BE49-F238E27FC236}">
                    <a16:creationId xmlns:a16="http://schemas.microsoft.com/office/drawing/2014/main" id="{EA3C6D14-7704-323F-1CA0-D51EE6E421EF}"/>
                  </a:ext>
                </a:extLst>
              </p:cNvPr>
              <p:cNvSpPr txBox="1"/>
              <p:nvPr/>
            </p:nvSpPr>
            <p:spPr>
              <a:xfrm>
                <a:off x="71726" y="-38073"/>
                <a:ext cx="621624" cy="406637"/>
              </a:xfrm>
              <a:prstGeom prst="rect">
                <a:avLst/>
              </a:prstGeom>
            </p:spPr>
            <p:txBody>
              <a:bodyPr lIns="50800" tIns="50800" rIns="50800" bIns="50800" rtlCol="0" anchor="ctr"/>
              <a:lstStyle/>
              <a:p>
                <a:pPr algn="ctr">
                  <a:lnSpc>
                    <a:spcPts val="2659"/>
                  </a:lnSpc>
                </a:pPr>
                <a:endParaRPr/>
              </a:p>
            </p:txBody>
          </p:sp>
        </p:grpSp>
        <p:grpSp>
          <p:nvGrpSpPr>
            <p:cNvPr id="27" name="Group 25">
              <a:extLst>
                <a:ext uri="{FF2B5EF4-FFF2-40B4-BE49-F238E27FC236}">
                  <a16:creationId xmlns:a16="http://schemas.microsoft.com/office/drawing/2014/main" id="{B2C55591-C338-4ABF-7C0C-1C480850829F}"/>
                </a:ext>
              </a:extLst>
            </p:cNvPr>
            <p:cNvGrpSpPr/>
            <p:nvPr/>
          </p:nvGrpSpPr>
          <p:grpSpPr>
            <a:xfrm>
              <a:off x="4851357" y="4674647"/>
              <a:ext cx="294399" cy="294399"/>
              <a:chOff x="0" y="0"/>
              <a:chExt cx="812800" cy="812800"/>
            </a:xfrm>
          </p:grpSpPr>
          <p:sp>
            <p:nvSpPr>
              <p:cNvPr id="28" name="Freeform 26">
                <a:extLst>
                  <a:ext uri="{FF2B5EF4-FFF2-40B4-BE49-F238E27FC236}">
                    <a16:creationId xmlns:a16="http://schemas.microsoft.com/office/drawing/2014/main" id="{927D26F6-4026-4381-CBE2-26CCD54B10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a:p>
            </p:txBody>
          </p:sp>
          <p:sp>
            <p:nvSpPr>
              <p:cNvPr id="29" name="TextBox 27">
                <a:extLst>
                  <a:ext uri="{FF2B5EF4-FFF2-40B4-BE49-F238E27FC236}">
                    <a16:creationId xmlns:a16="http://schemas.microsoft.com/office/drawing/2014/main" id="{FCFB28BF-0C37-ADCE-42B2-0EF7927D81BC}"/>
                  </a:ext>
                </a:extLst>
              </p:cNvPr>
              <p:cNvSpPr txBox="1"/>
              <p:nvPr/>
            </p:nvSpPr>
            <p:spPr>
              <a:xfrm>
                <a:off x="76200" y="0"/>
                <a:ext cx="660400" cy="736600"/>
              </a:xfrm>
              <a:prstGeom prst="rect">
                <a:avLst/>
              </a:prstGeom>
            </p:spPr>
            <p:txBody>
              <a:bodyPr lIns="50800" tIns="50800" rIns="50800" bIns="50800" rtlCol="0" anchor="ctr"/>
              <a:lstStyle/>
              <a:p>
                <a:pPr algn="ctr">
                  <a:lnSpc>
                    <a:spcPts val="2659"/>
                  </a:lnSpc>
                </a:pPr>
                <a:endParaRPr/>
              </a:p>
            </p:txBody>
          </p:sp>
        </p:grpSp>
        <p:sp>
          <p:nvSpPr>
            <p:cNvPr id="30" name="Freeform 28">
              <a:extLst>
                <a:ext uri="{FF2B5EF4-FFF2-40B4-BE49-F238E27FC236}">
                  <a16:creationId xmlns:a16="http://schemas.microsoft.com/office/drawing/2014/main" id="{C9862E40-1774-9BEB-D44D-355E01735AEE}"/>
                </a:ext>
              </a:extLst>
            </p:cNvPr>
            <p:cNvSpPr/>
            <p:nvPr/>
          </p:nvSpPr>
          <p:spPr>
            <a:xfrm>
              <a:off x="4672808" y="3546433"/>
              <a:ext cx="1593069" cy="1585103"/>
            </a:xfrm>
            <a:custGeom>
              <a:avLst/>
              <a:gdLst/>
              <a:ahLst/>
              <a:cxnLst/>
              <a:rect l="l" t="t" r="r" b="b"/>
              <a:pathLst>
                <a:path w="1593069" h="1585103">
                  <a:moveTo>
                    <a:pt x="0" y="0"/>
                  </a:moveTo>
                  <a:lnTo>
                    <a:pt x="1593069" y="0"/>
                  </a:lnTo>
                  <a:lnTo>
                    <a:pt x="1593069" y="1585103"/>
                  </a:lnTo>
                  <a:lnTo>
                    <a:pt x="0" y="1585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sp>
        <p:nvSpPr>
          <p:cNvPr id="32" name="Freeform 9">
            <a:extLst>
              <a:ext uri="{FF2B5EF4-FFF2-40B4-BE49-F238E27FC236}">
                <a16:creationId xmlns:a16="http://schemas.microsoft.com/office/drawing/2014/main" id="{957CF1FA-A02A-E063-3647-CDD9BE7D189D}"/>
              </a:ext>
            </a:extLst>
          </p:cNvPr>
          <p:cNvSpPr/>
          <p:nvPr/>
        </p:nvSpPr>
        <p:spPr>
          <a:xfrm>
            <a:off x="7630285" y="289998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3" name="TextBox 32">
            <a:extLst>
              <a:ext uri="{FF2B5EF4-FFF2-40B4-BE49-F238E27FC236}">
                <a16:creationId xmlns:a16="http://schemas.microsoft.com/office/drawing/2014/main" id="{7641011F-4879-C700-5F4C-FB6DCBF5D92E}"/>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48293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46B6-7626-3520-2B35-057903995860}"/>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442DD39-689B-A6A7-3B94-9C4E8B3943C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A22A36B-FE60-85B5-F334-5CCEF3686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47180B3-5A79-FBD2-42B3-4149CBC6C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6318E0-E94E-C5D4-FF84-2D34600A3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E8ACF49-FFA2-77DD-16D9-16AECE63654B}"/>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B6ACABE2-6550-F9A0-F01A-06A528352482}"/>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D5CF1826-4B23-8AB1-7ED3-AD94C93734F3}"/>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B2FBBBF7-3B53-6BF5-2B6A-6F18F7328A66}"/>
              </a:ext>
            </a:extLst>
          </p:cNvPr>
          <p:cNvSpPr txBox="1"/>
          <p:nvPr/>
        </p:nvSpPr>
        <p:spPr>
          <a:xfrm>
            <a:off x="1508774" y="4177430"/>
            <a:ext cx="21967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evidence-based practices to achieve high-quality and durable clinical outcomes.</a:t>
            </a:r>
          </a:p>
        </p:txBody>
      </p:sp>
      <p:sp>
        <p:nvSpPr>
          <p:cNvPr id="3" name="TextBox 2">
            <a:extLst>
              <a:ext uri="{FF2B5EF4-FFF2-40B4-BE49-F238E27FC236}">
                <a16:creationId xmlns:a16="http://schemas.microsoft.com/office/drawing/2014/main" id="{7CD72461-7B41-96F6-EEF6-DFB4ACDBE3F2}"/>
              </a:ext>
            </a:extLst>
          </p:cNvPr>
          <p:cNvSpPr txBox="1"/>
          <p:nvPr/>
        </p:nvSpPr>
        <p:spPr>
          <a:xfrm>
            <a:off x="4997643" y="4177430"/>
            <a:ext cx="219670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Establish protocol-driven patient-care practices to drive reproducibility of high-quality and durable outcomes.</a:t>
            </a:r>
          </a:p>
        </p:txBody>
      </p:sp>
      <p:sp>
        <p:nvSpPr>
          <p:cNvPr id="12" name="TextBox 11">
            <a:extLst>
              <a:ext uri="{FF2B5EF4-FFF2-40B4-BE49-F238E27FC236}">
                <a16:creationId xmlns:a16="http://schemas.microsoft.com/office/drawing/2014/main" id="{A740D118-1E4F-318E-1BFC-A70944C0B5B7}"/>
              </a:ext>
            </a:extLst>
          </p:cNvPr>
          <p:cNvSpPr txBox="1"/>
          <p:nvPr/>
        </p:nvSpPr>
        <p:spPr>
          <a:xfrm>
            <a:off x="8261609" y="4177430"/>
            <a:ext cx="2582030"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Careful selection and use of dental materials, instruments, and equipment in accordance with the manufacturer’s ‘Directions for Use’.</a:t>
            </a:r>
          </a:p>
        </p:txBody>
      </p:sp>
      <p:sp>
        <p:nvSpPr>
          <p:cNvPr id="11" name="Freeform 11">
            <a:extLst>
              <a:ext uri="{FF2B5EF4-FFF2-40B4-BE49-F238E27FC236}">
                <a16:creationId xmlns:a16="http://schemas.microsoft.com/office/drawing/2014/main" id="{B2B01C65-0990-02D2-B314-3CB0E36BC413}"/>
              </a:ext>
            </a:extLst>
          </p:cNvPr>
          <p:cNvSpPr/>
          <p:nvPr/>
        </p:nvSpPr>
        <p:spPr>
          <a:xfrm>
            <a:off x="5517293" y="2715065"/>
            <a:ext cx="1157415" cy="1157415"/>
          </a:xfrm>
          <a:custGeom>
            <a:avLst/>
            <a:gdLst/>
            <a:ahLst/>
            <a:cxnLst/>
            <a:rect l="l" t="t" r="r" b="b"/>
            <a:pathLst>
              <a:path w="1736123" h="1736123">
                <a:moveTo>
                  <a:pt x="0" y="0"/>
                </a:moveTo>
                <a:lnTo>
                  <a:pt x="1736124" y="0"/>
                </a:lnTo>
                <a:lnTo>
                  <a:pt x="1736124" y="1736123"/>
                </a:lnTo>
                <a:lnTo>
                  <a:pt x="0" y="17361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6">
            <a:extLst>
              <a:ext uri="{FF2B5EF4-FFF2-40B4-BE49-F238E27FC236}">
                <a16:creationId xmlns:a16="http://schemas.microsoft.com/office/drawing/2014/main" id="{41619BFB-58B0-777D-9A69-2ED118302316}"/>
              </a:ext>
            </a:extLst>
          </p:cNvPr>
          <p:cNvGrpSpPr/>
          <p:nvPr/>
        </p:nvGrpSpPr>
        <p:grpSpPr>
          <a:xfrm>
            <a:off x="2184968" y="2823512"/>
            <a:ext cx="946437" cy="940521"/>
            <a:chOff x="0" y="0"/>
            <a:chExt cx="1892873" cy="1881043"/>
          </a:xfrm>
        </p:grpSpPr>
        <p:sp>
          <p:nvSpPr>
            <p:cNvPr id="16" name="Freeform 17">
              <a:extLst>
                <a:ext uri="{FF2B5EF4-FFF2-40B4-BE49-F238E27FC236}">
                  <a16:creationId xmlns:a16="http://schemas.microsoft.com/office/drawing/2014/main" id="{5D03FA35-D28E-99B8-10FC-FFE3FC7691A5}"/>
                </a:ext>
              </a:extLst>
            </p:cNvPr>
            <p:cNvSpPr/>
            <p:nvPr/>
          </p:nvSpPr>
          <p:spPr>
            <a:xfrm>
              <a:off x="0" y="0"/>
              <a:ext cx="1892873" cy="1881043"/>
            </a:xfrm>
            <a:custGeom>
              <a:avLst/>
              <a:gdLst/>
              <a:ahLst/>
              <a:cxnLst/>
              <a:rect l="l" t="t" r="r" b="b"/>
              <a:pathLst>
                <a:path w="1892873" h="1881043">
                  <a:moveTo>
                    <a:pt x="0" y="0"/>
                  </a:moveTo>
                  <a:lnTo>
                    <a:pt x="1892873" y="0"/>
                  </a:lnTo>
                  <a:lnTo>
                    <a:pt x="1892873" y="1881043"/>
                  </a:lnTo>
                  <a:lnTo>
                    <a:pt x="0" y="18810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7" name="Group 18">
              <a:extLst>
                <a:ext uri="{FF2B5EF4-FFF2-40B4-BE49-F238E27FC236}">
                  <a16:creationId xmlns:a16="http://schemas.microsoft.com/office/drawing/2014/main" id="{D355853F-7D24-EEBB-29E7-8DBF04B49D52}"/>
                </a:ext>
              </a:extLst>
            </p:cNvPr>
            <p:cNvGrpSpPr/>
            <p:nvPr/>
          </p:nvGrpSpPr>
          <p:grpSpPr>
            <a:xfrm>
              <a:off x="185775" y="826790"/>
              <a:ext cx="117010" cy="113731"/>
              <a:chOff x="0" y="0"/>
              <a:chExt cx="23899" cy="23229"/>
            </a:xfrm>
          </p:grpSpPr>
          <p:sp>
            <p:nvSpPr>
              <p:cNvPr id="18" name="Freeform 19">
                <a:extLst>
                  <a:ext uri="{FF2B5EF4-FFF2-40B4-BE49-F238E27FC236}">
                    <a16:creationId xmlns:a16="http://schemas.microsoft.com/office/drawing/2014/main" id="{BE89368D-AC4E-FC9E-0F46-2D0D5FEFD096}"/>
                  </a:ext>
                </a:extLst>
              </p:cNvPr>
              <p:cNvSpPr/>
              <p:nvPr/>
            </p:nvSpPr>
            <p:spPr>
              <a:xfrm>
                <a:off x="0" y="0"/>
                <a:ext cx="23899" cy="23229"/>
              </a:xfrm>
              <a:custGeom>
                <a:avLst/>
                <a:gdLst/>
                <a:ahLst/>
                <a:cxnLst/>
                <a:rect l="l" t="t" r="r" b="b"/>
                <a:pathLst>
                  <a:path w="23899" h="23229">
                    <a:moveTo>
                      <a:pt x="0" y="0"/>
                    </a:moveTo>
                    <a:lnTo>
                      <a:pt x="23899" y="0"/>
                    </a:lnTo>
                    <a:lnTo>
                      <a:pt x="23899" y="23229"/>
                    </a:lnTo>
                    <a:lnTo>
                      <a:pt x="0" y="23229"/>
                    </a:lnTo>
                    <a:close/>
                  </a:path>
                </a:pathLst>
              </a:custGeom>
              <a:solidFill>
                <a:srgbClr val="99CE5C"/>
              </a:solidFill>
            </p:spPr>
            <p:txBody>
              <a:bodyPr/>
              <a:lstStyle/>
              <a:p>
                <a:endParaRPr lang="en-GB" sz="800"/>
              </a:p>
            </p:txBody>
          </p:sp>
          <p:sp>
            <p:nvSpPr>
              <p:cNvPr id="22" name="TextBox 20">
                <a:extLst>
                  <a:ext uri="{FF2B5EF4-FFF2-40B4-BE49-F238E27FC236}">
                    <a16:creationId xmlns:a16="http://schemas.microsoft.com/office/drawing/2014/main" id="{BFD83A8B-4E8E-77AC-5B63-B5FD7F12499E}"/>
                  </a:ext>
                </a:extLst>
              </p:cNvPr>
              <p:cNvSpPr txBox="1"/>
              <p:nvPr/>
            </p:nvSpPr>
            <p:spPr>
              <a:xfrm>
                <a:off x="0" y="-38100"/>
                <a:ext cx="23899" cy="61329"/>
              </a:xfrm>
              <a:prstGeom prst="rect">
                <a:avLst/>
              </a:prstGeom>
            </p:spPr>
            <p:txBody>
              <a:bodyPr lIns="33867" tIns="33867" rIns="33867" bIns="33867" rtlCol="0" anchor="ctr"/>
              <a:lstStyle/>
              <a:p>
                <a:pPr algn="ctr">
                  <a:lnSpc>
                    <a:spcPts val="1773"/>
                  </a:lnSpc>
                </a:pPr>
                <a:endParaRPr sz="800"/>
              </a:p>
            </p:txBody>
          </p:sp>
        </p:grpSp>
      </p:grpSp>
      <p:sp>
        <p:nvSpPr>
          <p:cNvPr id="23" name="TextBox 22">
            <a:extLst>
              <a:ext uri="{FF2B5EF4-FFF2-40B4-BE49-F238E27FC236}">
                <a16:creationId xmlns:a16="http://schemas.microsoft.com/office/drawing/2014/main" id="{CDC80B6A-AF8C-99F4-8BAC-908D9E7F345C}"/>
              </a:ext>
            </a:extLst>
          </p:cNvPr>
          <p:cNvSpPr txBox="1"/>
          <p:nvPr/>
        </p:nvSpPr>
        <p:spPr>
          <a:xfrm>
            <a:off x="2607129" y="1390552"/>
            <a:ext cx="697774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High-quality operative care reduces repair, replacement, and waste.</a:t>
            </a:r>
          </a:p>
        </p:txBody>
      </p:sp>
      <p:sp>
        <p:nvSpPr>
          <p:cNvPr id="5" name="TextBox 4">
            <a:extLst>
              <a:ext uri="{FF2B5EF4-FFF2-40B4-BE49-F238E27FC236}">
                <a16:creationId xmlns:a16="http://schemas.microsoft.com/office/drawing/2014/main" id="{895EE110-5793-839A-567F-2030FB2C48C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pic>
        <p:nvPicPr>
          <p:cNvPr id="6" name="Picture 5" descr="A group of dental tools&#10;&#10;AI-generated content may be incorrect.">
            <a:extLst>
              <a:ext uri="{FF2B5EF4-FFF2-40B4-BE49-F238E27FC236}">
                <a16:creationId xmlns:a16="http://schemas.microsoft.com/office/drawing/2014/main" id="{68549A77-C406-2DF7-50C1-ED87B240E6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62599" y="2886150"/>
            <a:ext cx="798156" cy="798156"/>
          </a:xfrm>
          <a:prstGeom prst="rect">
            <a:avLst/>
          </a:prstGeom>
        </p:spPr>
      </p:pic>
    </p:spTree>
    <p:extLst>
      <p:ext uri="{BB962C8B-B14F-4D97-AF65-F5344CB8AC3E}">
        <p14:creationId xmlns:p14="http://schemas.microsoft.com/office/powerpoint/2010/main" val="1928072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F3346-8F83-50EB-D7A2-66078C37662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6FC6EBE-2C17-A6F4-4A85-82AB396BF7E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E4ACD8B7-220D-A7BA-65B3-D69B026F8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69B2AF44-22D0-63DD-8DCD-4F7C7CDD58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A3ADD4C-3B5F-0AD7-D610-62F937BB8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E65CEF48-1257-243A-A0C0-7F9409F5E65C}"/>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CFA2F89-879B-4CD3-0FF3-5B64C78B254D}"/>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A294C20-212F-F67C-C5A0-3A5DDFCC6D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763AEC37-C25F-6080-E997-6B826A65FD2D}"/>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975D3FB-7EFD-58C7-9175-AB875165FA07}"/>
              </a:ext>
            </a:extLst>
          </p:cNvPr>
          <p:cNvSpPr txBox="1"/>
          <p:nvPr/>
        </p:nvSpPr>
        <p:spPr>
          <a:xfrm>
            <a:off x="539074" y="4177429"/>
            <a:ext cx="255046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Structured treatment plans that are professional-led with joint ‘patient-professional’ responsibility for delivery.</a:t>
            </a:r>
          </a:p>
        </p:txBody>
      </p:sp>
      <p:sp>
        <p:nvSpPr>
          <p:cNvPr id="4" name="TextBox 3">
            <a:extLst>
              <a:ext uri="{FF2B5EF4-FFF2-40B4-BE49-F238E27FC236}">
                <a16:creationId xmlns:a16="http://schemas.microsoft.com/office/drawing/2014/main" id="{3EF71BF8-9F13-C72A-21FC-EA325771248E}"/>
              </a:ext>
            </a:extLst>
          </p:cNvPr>
          <p:cNvSpPr txBox="1"/>
          <p:nvPr/>
        </p:nvSpPr>
        <p:spPr>
          <a:xfrm>
            <a:off x="3466292"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be co-managers of their oral healthcare: Active participation in decision-making, treatment, and maintenance.</a:t>
            </a:r>
          </a:p>
        </p:txBody>
      </p:sp>
      <p:sp>
        <p:nvSpPr>
          <p:cNvPr id="12" name="TextBox 11">
            <a:extLst>
              <a:ext uri="{FF2B5EF4-FFF2-40B4-BE49-F238E27FC236}">
                <a16:creationId xmlns:a16="http://schemas.microsoft.com/office/drawing/2014/main" id="{03396FF0-073D-970D-0783-69A38646F788}"/>
              </a:ext>
            </a:extLst>
          </p:cNvPr>
          <p:cNvSpPr txBox="1"/>
          <p:nvPr/>
        </p:nvSpPr>
        <p:spPr>
          <a:xfrm>
            <a:off x="6401915" y="4177429"/>
            <a:ext cx="2242632"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Smart treatment planning to reduce the number of appointments.</a:t>
            </a:r>
          </a:p>
        </p:txBody>
      </p:sp>
      <p:sp>
        <p:nvSpPr>
          <p:cNvPr id="13" name="TextBox 12">
            <a:extLst>
              <a:ext uri="{FF2B5EF4-FFF2-40B4-BE49-F238E27FC236}">
                <a16:creationId xmlns:a16="http://schemas.microsoft.com/office/drawing/2014/main" id="{48587A07-4230-DA58-1841-EBF80857DF7F}"/>
              </a:ext>
            </a:extLst>
          </p:cNvPr>
          <p:cNvSpPr txBox="1"/>
          <p:nvPr/>
        </p:nvSpPr>
        <p:spPr>
          <a:xfrm>
            <a:off x="917521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with wider healthcare services to facilitate a multi-disciplinary approach to patient care.</a:t>
            </a:r>
          </a:p>
        </p:txBody>
      </p:sp>
      <p:sp>
        <p:nvSpPr>
          <p:cNvPr id="21" name="Freeform 14">
            <a:extLst>
              <a:ext uri="{FF2B5EF4-FFF2-40B4-BE49-F238E27FC236}">
                <a16:creationId xmlns:a16="http://schemas.microsoft.com/office/drawing/2014/main" id="{7A7254B0-6EA9-7D4F-5A20-EE7DA3804D92}"/>
              </a:ext>
            </a:extLst>
          </p:cNvPr>
          <p:cNvSpPr/>
          <p:nvPr/>
        </p:nvSpPr>
        <p:spPr>
          <a:xfrm>
            <a:off x="9801656" y="2760545"/>
            <a:ext cx="1156048" cy="1066454"/>
          </a:xfrm>
          <a:custGeom>
            <a:avLst/>
            <a:gdLst/>
            <a:ahLst/>
            <a:cxnLst/>
            <a:rect l="l" t="t" r="r" b="b"/>
            <a:pathLst>
              <a:path w="1734072" h="1599681">
                <a:moveTo>
                  <a:pt x="0" y="0"/>
                </a:moveTo>
                <a:lnTo>
                  <a:pt x="1734072" y="0"/>
                </a:lnTo>
                <a:lnTo>
                  <a:pt x="1734072" y="1599681"/>
                </a:lnTo>
                <a:lnTo>
                  <a:pt x="0" y="15996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2" name="Freeform 15">
            <a:extLst>
              <a:ext uri="{FF2B5EF4-FFF2-40B4-BE49-F238E27FC236}">
                <a16:creationId xmlns:a16="http://schemas.microsoft.com/office/drawing/2014/main" id="{B5F5C596-89A9-D8F0-6DD2-B7A8AF0094AF}"/>
              </a:ext>
            </a:extLst>
          </p:cNvPr>
          <p:cNvSpPr/>
          <p:nvPr/>
        </p:nvSpPr>
        <p:spPr>
          <a:xfrm>
            <a:off x="7117127" y="2760545"/>
            <a:ext cx="713191" cy="1066454"/>
          </a:xfrm>
          <a:custGeom>
            <a:avLst/>
            <a:gdLst/>
            <a:ahLst/>
            <a:cxnLst/>
            <a:rect l="l" t="t" r="r" b="b"/>
            <a:pathLst>
              <a:path w="1069787" h="1599681">
                <a:moveTo>
                  <a:pt x="0" y="0"/>
                </a:moveTo>
                <a:lnTo>
                  <a:pt x="1069787" y="0"/>
                </a:lnTo>
                <a:lnTo>
                  <a:pt x="1069787" y="1599681"/>
                </a:lnTo>
                <a:lnTo>
                  <a:pt x="0" y="1599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3" name="Freeform 18">
            <a:extLst>
              <a:ext uri="{FF2B5EF4-FFF2-40B4-BE49-F238E27FC236}">
                <a16:creationId xmlns:a16="http://schemas.microsoft.com/office/drawing/2014/main" id="{D1EED9BF-8965-4E24-36A5-3D5256B27A7D}"/>
              </a:ext>
            </a:extLst>
          </p:cNvPr>
          <p:cNvSpPr/>
          <p:nvPr/>
        </p:nvSpPr>
        <p:spPr>
          <a:xfrm>
            <a:off x="4197121" y="2875934"/>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24" name="Freeform 19">
            <a:extLst>
              <a:ext uri="{FF2B5EF4-FFF2-40B4-BE49-F238E27FC236}">
                <a16:creationId xmlns:a16="http://schemas.microsoft.com/office/drawing/2014/main" id="{C0B4D489-2FEA-8028-C5BB-CF5763934AB2}"/>
              </a:ext>
            </a:extLst>
          </p:cNvPr>
          <p:cNvSpPr/>
          <p:nvPr/>
        </p:nvSpPr>
        <p:spPr>
          <a:xfrm>
            <a:off x="1408398" y="2733607"/>
            <a:ext cx="980913" cy="1038003"/>
          </a:xfrm>
          <a:custGeom>
            <a:avLst/>
            <a:gdLst/>
            <a:ahLst/>
            <a:cxnLst/>
            <a:rect l="l" t="t" r="r" b="b"/>
            <a:pathLst>
              <a:path w="1471370" h="1557005">
                <a:moveTo>
                  <a:pt x="0" y="0"/>
                </a:moveTo>
                <a:lnTo>
                  <a:pt x="1471370" y="0"/>
                </a:lnTo>
                <a:lnTo>
                  <a:pt x="1471370" y="1557006"/>
                </a:lnTo>
                <a:lnTo>
                  <a:pt x="0" y="15570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5" name="Freeform 16">
            <a:extLst>
              <a:ext uri="{FF2B5EF4-FFF2-40B4-BE49-F238E27FC236}">
                <a16:creationId xmlns:a16="http://schemas.microsoft.com/office/drawing/2014/main" id="{B012E18F-91D0-13A4-4080-78B68D1A8D63}"/>
              </a:ext>
            </a:extLst>
          </p:cNvPr>
          <p:cNvSpPr/>
          <p:nvPr/>
        </p:nvSpPr>
        <p:spPr>
          <a:xfrm>
            <a:off x="9794658" y="3214518"/>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4">
              <a:extLst>
                <a:ext uri="{96DAC541-7B7A-43D3-8B79-37D633B846F1}">
                  <asvg:svgBlip xmlns:asvg="http://schemas.microsoft.com/office/drawing/2016/SVG/main" r:embed="rId15"/>
                </a:ext>
              </a:extLst>
            </a:blip>
            <a:stretch>
              <a:fillRect l="-99348" t="-143318" r="-100670"/>
            </a:stretch>
          </a:blipFill>
        </p:spPr>
        <p:txBody>
          <a:bodyPr/>
          <a:lstStyle/>
          <a:p>
            <a:endParaRPr lang="en-GB" sz="800"/>
          </a:p>
        </p:txBody>
      </p:sp>
      <p:sp>
        <p:nvSpPr>
          <p:cNvPr id="26" name="Freeform 17">
            <a:extLst>
              <a:ext uri="{FF2B5EF4-FFF2-40B4-BE49-F238E27FC236}">
                <a16:creationId xmlns:a16="http://schemas.microsoft.com/office/drawing/2014/main" id="{88F53B6D-8189-5360-2417-E3072E3A117D}"/>
              </a:ext>
            </a:extLst>
          </p:cNvPr>
          <p:cNvSpPr/>
          <p:nvPr/>
        </p:nvSpPr>
        <p:spPr>
          <a:xfrm>
            <a:off x="10579725" y="3218147"/>
            <a:ext cx="385324" cy="438295"/>
          </a:xfrm>
          <a:custGeom>
            <a:avLst/>
            <a:gdLst/>
            <a:ahLst/>
            <a:cxnLst/>
            <a:rect l="l" t="t" r="r" b="b"/>
            <a:pathLst>
              <a:path w="577986" h="657442">
                <a:moveTo>
                  <a:pt x="0" y="0"/>
                </a:moveTo>
                <a:lnTo>
                  <a:pt x="577986" y="0"/>
                </a:lnTo>
                <a:lnTo>
                  <a:pt x="577986" y="657442"/>
                </a:lnTo>
                <a:lnTo>
                  <a:pt x="0" y="657442"/>
                </a:lnTo>
                <a:lnTo>
                  <a:pt x="0" y="0"/>
                </a:lnTo>
                <a:close/>
              </a:path>
            </a:pathLst>
          </a:custGeom>
          <a:blipFill>
            <a:blip r:embed="rId16">
              <a:extLst>
                <a:ext uri="{96DAC541-7B7A-43D3-8B79-37D633B846F1}">
                  <asvg:svgBlip xmlns:asvg="http://schemas.microsoft.com/office/drawing/2016/SVG/main" r:embed="rId17"/>
                </a:ext>
              </a:extLst>
            </a:blip>
            <a:stretch>
              <a:fillRect l="-99348" t="-143318" r="-100670"/>
            </a:stretch>
          </a:blipFill>
        </p:spPr>
        <p:txBody>
          <a:bodyPr/>
          <a:lstStyle/>
          <a:p>
            <a:endParaRPr lang="en-GB" sz="800"/>
          </a:p>
        </p:txBody>
      </p:sp>
      <p:sp>
        <p:nvSpPr>
          <p:cNvPr id="27" name="Freeform 24">
            <a:extLst>
              <a:ext uri="{FF2B5EF4-FFF2-40B4-BE49-F238E27FC236}">
                <a16:creationId xmlns:a16="http://schemas.microsoft.com/office/drawing/2014/main" id="{38C8AB71-D67B-ACAC-D28A-C1B60671AA96}"/>
              </a:ext>
            </a:extLst>
          </p:cNvPr>
          <p:cNvSpPr/>
          <p:nvPr/>
        </p:nvSpPr>
        <p:spPr>
          <a:xfrm>
            <a:off x="10060476" y="2760545"/>
            <a:ext cx="605617" cy="484479"/>
          </a:xfrm>
          <a:custGeom>
            <a:avLst/>
            <a:gdLst/>
            <a:ahLst/>
            <a:cxnLst/>
            <a:rect l="l" t="t" r="r" b="b"/>
            <a:pathLst>
              <a:path w="908426" h="726718">
                <a:moveTo>
                  <a:pt x="0" y="0"/>
                </a:moveTo>
                <a:lnTo>
                  <a:pt x="908426" y="0"/>
                </a:lnTo>
                <a:lnTo>
                  <a:pt x="908426" y="726718"/>
                </a:lnTo>
                <a:lnTo>
                  <a:pt x="0" y="726718"/>
                </a:lnTo>
                <a:lnTo>
                  <a:pt x="0" y="0"/>
                </a:lnTo>
                <a:close/>
              </a:path>
            </a:pathLst>
          </a:custGeom>
          <a:blipFill>
            <a:blip r:embed="rId18">
              <a:extLst>
                <a:ext uri="{96DAC541-7B7A-43D3-8B79-37D633B846F1}">
                  <asvg:svgBlip xmlns:asvg="http://schemas.microsoft.com/office/drawing/2016/SVG/main" r:embed="rId19"/>
                </a:ext>
              </a:extLst>
            </a:blip>
            <a:stretch>
              <a:fillRect l="-41523" r="-49363" b="-120124"/>
            </a:stretch>
          </a:blipFill>
        </p:spPr>
        <p:txBody>
          <a:bodyPr/>
          <a:lstStyle/>
          <a:p>
            <a:endParaRPr lang="en-GB" sz="800"/>
          </a:p>
        </p:txBody>
      </p:sp>
      <p:sp>
        <p:nvSpPr>
          <p:cNvPr id="17" name="TextBox 16">
            <a:extLst>
              <a:ext uri="{FF2B5EF4-FFF2-40B4-BE49-F238E27FC236}">
                <a16:creationId xmlns:a16="http://schemas.microsoft.com/office/drawing/2014/main" id="{A06C8165-D73B-443A-D24E-BF21C0FBF1DD}"/>
              </a:ext>
            </a:extLst>
          </p:cNvPr>
          <p:cNvSpPr txBox="1"/>
          <p:nvPr/>
        </p:nvSpPr>
        <p:spPr>
          <a:xfrm>
            <a:off x="1510337" y="1425043"/>
            <a:ext cx="917132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Integrated healthcare services with patients as co-managers of their care mitigate environmental impacts.</a:t>
            </a:r>
          </a:p>
        </p:txBody>
      </p:sp>
      <p:sp>
        <p:nvSpPr>
          <p:cNvPr id="5" name="TextBox 4">
            <a:extLst>
              <a:ext uri="{FF2B5EF4-FFF2-40B4-BE49-F238E27FC236}">
                <a16:creationId xmlns:a16="http://schemas.microsoft.com/office/drawing/2014/main" id="{E6A15472-5306-A174-F738-FFCBD6AB8A0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9352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4037-0A42-B1B7-C083-E964DFB883FB}"/>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BF2C1A71-79AA-FEC3-C73A-A73484D71AC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38394C6-AE32-FAA4-D516-C760B0BA09EA}"/>
              </a:ext>
            </a:extLst>
          </p:cNvPr>
          <p:cNvSpPr txBox="1"/>
          <p:nvPr/>
        </p:nvSpPr>
        <p:spPr>
          <a:xfrm>
            <a:off x="352051" y="3170301"/>
            <a:ext cx="8840661" cy="2585323"/>
          </a:xfrm>
          <a:prstGeom prst="rect">
            <a:avLst/>
          </a:prstGeom>
          <a:noFill/>
        </p:spPr>
        <p:txBody>
          <a:bodyPr wrap="square" rtlCol="0">
            <a:spAutoFit/>
          </a:bodyPr>
          <a:lstStyle/>
          <a:p>
            <a:r>
              <a:rPr lang="en-GB" sz="5400" b="1">
                <a:solidFill>
                  <a:srgbClr val="00538F"/>
                </a:solidFill>
                <a:latin typeface="Arial" panose="020B0604020202020204" pitchFamily="34" charset="0"/>
                <a:cs typeface="Arial" panose="020B0604020202020204" pitchFamily="34" charset="0"/>
              </a:rPr>
              <a:t>Raising awareness of the Environmental Impact of Dentistry</a:t>
            </a:r>
          </a:p>
        </p:txBody>
      </p:sp>
    </p:spTree>
    <p:extLst>
      <p:ext uri="{BB962C8B-B14F-4D97-AF65-F5344CB8AC3E}">
        <p14:creationId xmlns:p14="http://schemas.microsoft.com/office/powerpoint/2010/main" val="18907956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DD328-2D42-39CF-3B37-7245949AF7F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B69F54A-45BE-0C9C-7078-701C1AA46F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DD1E8A4-9477-0C70-392D-E6297BBBA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FD2988A8-FE17-2C3C-6FAA-5A589A261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04D00D7-8822-846E-527A-E6313D8FA1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53B3345-28ED-B479-CDCA-ED2CA37B4631}"/>
              </a:ext>
            </a:extLst>
          </p:cNvPr>
          <p:cNvSpPr/>
          <p:nvPr/>
        </p:nvSpPr>
        <p:spPr>
          <a:xfrm>
            <a:off x="82218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30AA644-0FDB-C782-407F-9967A1CDEEEA}"/>
              </a:ext>
            </a:extLst>
          </p:cNvPr>
          <p:cNvSpPr/>
          <p:nvPr/>
        </p:nvSpPr>
        <p:spPr>
          <a:xfrm>
            <a:off x="53697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6C5595E-C42F-DC85-2419-20AEFE4D5A0C}"/>
              </a:ext>
            </a:extLst>
          </p:cNvPr>
          <p:cNvSpPr/>
          <p:nvPr/>
        </p:nvSpPr>
        <p:spPr>
          <a:xfrm>
            <a:off x="2517623" y="175524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646A0C5F-176B-D102-AB64-09F5308C8779}"/>
              </a:ext>
            </a:extLst>
          </p:cNvPr>
          <p:cNvSpPr/>
          <p:nvPr/>
        </p:nvSpPr>
        <p:spPr>
          <a:xfrm>
            <a:off x="6922877" y="42097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17A17863-0D33-AF89-420D-3322CB6E7E84}"/>
              </a:ext>
            </a:extLst>
          </p:cNvPr>
          <p:cNvSpPr/>
          <p:nvPr/>
        </p:nvSpPr>
        <p:spPr>
          <a:xfrm>
            <a:off x="3784820" y="422189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933E6616-EB03-763B-F7A4-1F5FE596FB61}"/>
              </a:ext>
            </a:extLst>
          </p:cNvPr>
          <p:cNvSpPr txBox="1"/>
          <p:nvPr/>
        </p:nvSpPr>
        <p:spPr>
          <a:xfrm>
            <a:off x="2755448" y="5834172"/>
            <a:ext cx="351128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professional that maintains knowledge and skills to a high standard is well placed to provide good quality care. Good quality care is environmentally sustainable care.</a:t>
            </a:r>
          </a:p>
        </p:txBody>
      </p:sp>
      <p:sp>
        <p:nvSpPr>
          <p:cNvPr id="21" name="TextBox 20">
            <a:extLst>
              <a:ext uri="{FF2B5EF4-FFF2-40B4-BE49-F238E27FC236}">
                <a16:creationId xmlns:a16="http://schemas.microsoft.com/office/drawing/2014/main" id="{A02E6F9F-7A57-03D9-8F61-0C45A9BAA99A}"/>
              </a:ext>
            </a:extLst>
          </p:cNvPr>
          <p:cNvSpPr txBox="1"/>
          <p:nvPr/>
        </p:nvSpPr>
        <p:spPr>
          <a:xfrm>
            <a:off x="6376082" y="5836098"/>
            <a:ext cx="276406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Learn and develop best practice: pursue a tailored </a:t>
            </a:r>
            <a:r>
              <a:rPr lang="en-US" sz="1400" err="1">
                <a:solidFill>
                  <a:srgbClr val="000000"/>
                </a:solidFill>
                <a:latin typeface="Arial"/>
                <a:ea typeface="Arial"/>
                <a:cs typeface="Arial"/>
                <a:sym typeface="Arial"/>
              </a:rPr>
              <a:t>programme</a:t>
            </a:r>
            <a:r>
              <a:rPr lang="en-US" sz="1400">
                <a:solidFill>
                  <a:srgbClr val="000000"/>
                </a:solidFill>
                <a:latin typeface="Arial"/>
                <a:ea typeface="Arial"/>
                <a:cs typeface="Arial"/>
                <a:sym typeface="Arial"/>
              </a:rPr>
              <a:t> of continued professional development (CPD).</a:t>
            </a:r>
          </a:p>
        </p:txBody>
      </p:sp>
      <p:sp>
        <p:nvSpPr>
          <p:cNvPr id="22" name="TextBox 21">
            <a:extLst>
              <a:ext uri="{FF2B5EF4-FFF2-40B4-BE49-F238E27FC236}">
                <a16:creationId xmlns:a16="http://schemas.microsoft.com/office/drawing/2014/main" id="{49F0D90E-2584-EA3A-975B-46324A9687CA}"/>
              </a:ext>
            </a:extLst>
          </p:cNvPr>
          <p:cNvSpPr txBox="1"/>
          <p:nvPr/>
        </p:nvSpPr>
        <p:spPr>
          <a:xfrm>
            <a:off x="7649430" y="3370740"/>
            <a:ext cx="2585220"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Lead by example: set high standards, engage with the profession, make a difference, inspire others.</a:t>
            </a:r>
          </a:p>
        </p:txBody>
      </p:sp>
      <p:sp>
        <p:nvSpPr>
          <p:cNvPr id="27" name="TextBox 26">
            <a:extLst>
              <a:ext uri="{FF2B5EF4-FFF2-40B4-BE49-F238E27FC236}">
                <a16:creationId xmlns:a16="http://schemas.microsoft.com/office/drawing/2014/main" id="{5CA0E054-6AEB-16F6-042A-A30EEB047E8E}"/>
              </a:ext>
            </a:extLst>
          </p:cNvPr>
          <p:cNvSpPr txBox="1"/>
          <p:nvPr/>
        </p:nvSpPr>
        <p:spPr>
          <a:xfrm>
            <a:off x="1937082" y="3371751"/>
            <a:ext cx="2613630"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Effective clinical governance: review, reflect, and improve the quality of care you provide.</a:t>
            </a:r>
          </a:p>
        </p:txBody>
      </p:sp>
      <p:sp>
        <p:nvSpPr>
          <p:cNvPr id="29" name="TextBox 28">
            <a:extLst>
              <a:ext uri="{FF2B5EF4-FFF2-40B4-BE49-F238E27FC236}">
                <a16:creationId xmlns:a16="http://schemas.microsoft.com/office/drawing/2014/main" id="{121F521C-60C4-6FDE-BA45-B9957AD66AAB}"/>
              </a:ext>
            </a:extLst>
          </p:cNvPr>
          <p:cNvSpPr txBox="1"/>
          <p:nvPr/>
        </p:nvSpPr>
        <p:spPr>
          <a:xfrm>
            <a:off x="4892890" y="337175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local networks, national organizations, and practice-based research.</a:t>
            </a:r>
          </a:p>
        </p:txBody>
      </p:sp>
      <p:sp>
        <p:nvSpPr>
          <p:cNvPr id="2" name="TextBox 1">
            <a:extLst>
              <a:ext uri="{FF2B5EF4-FFF2-40B4-BE49-F238E27FC236}">
                <a16:creationId xmlns:a16="http://schemas.microsoft.com/office/drawing/2014/main" id="{229F1223-CB52-C6D6-1960-E56B8EF36860}"/>
              </a:ext>
            </a:extLst>
          </p:cNvPr>
          <p:cNvSpPr txBox="1"/>
          <p:nvPr/>
        </p:nvSpPr>
        <p:spPr>
          <a:xfrm>
            <a:off x="2607128" y="14723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E23E5C28-0D67-0E60-75DE-80CCB20B97BA}"/>
              </a:ext>
            </a:extLst>
          </p:cNvPr>
          <p:cNvSpPr txBox="1"/>
          <p:nvPr/>
        </p:nvSpPr>
        <p:spPr>
          <a:xfrm>
            <a:off x="1575706" y="787923"/>
            <a:ext cx="9039323"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There is a need to take ownership of the care that you provide through lifelong learning to deliver high-quality clinical outcomes. </a:t>
            </a:r>
          </a:p>
        </p:txBody>
      </p:sp>
      <p:grpSp>
        <p:nvGrpSpPr>
          <p:cNvPr id="19" name="Group 8">
            <a:extLst>
              <a:ext uri="{FF2B5EF4-FFF2-40B4-BE49-F238E27FC236}">
                <a16:creationId xmlns:a16="http://schemas.microsoft.com/office/drawing/2014/main" id="{A02D486A-EE14-78F2-608D-3FB0CFD909AB}"/>
              </a:ext>
            </a:extLst>
          </p:cNvPr>
          <p:cNvGrpSpPr/>
          <p:nvPr/>
        </p:nvGrpSpPr>
        <p:grpSpPr>
          <a:xfrm>
            <a:off x="8476196" y="1993342"/>
            <a:ext cx="943801" cy="970490"/>
            <a:chOff x="0" y="0"/>
            <a:chExt cx="1887603" cy="1940980"/>
          </a:xfrm>
        </p:grpSpPr>
        <p:grpSp>
          <p:nvGrpSpPr>
            <p:cNvPr id="20" name="Group 9">
              <a:extLst>
                <a:ext uri="{FF2B5EF4-FFF2-40B4-BE49-F238E27FC236}">
                  <a16:creationId xmlns:a16="http://schemas.microsoft.com/office/drawing/2014/main" id="{38261E94-4BFC-2B7F-9134-D05B0DF3BA22}"/>
                </a:ext>
              </a:extLst>
            </p:cNvPr>
            <p:cNvGrpSpPr/>
            <p:nvPr/>
          </p:nvGrpSpPr>
          <p:grpSpPr>
            <a:xfrm>
              <a:off x="402744" y="381919"/>
              <a:ext cx="1082115" cy="1082115"/>
              <a:chOff x="0" y="0"/>
              <a:chExt cx="812800" cy="812800"/>
            </a:xfrm>
          </p:grpSpPr>
          <p:sp>
            <p:nvSpPr>
              <p:cNvPr id="32" name="Freeform 10">
                <a:extLst>
                  <a:ext uri="{FF2B5EF4-FFF2-40B4-BE49-F238E27FC236}">
                    <a16:creationId xmlns:a16="http://schemas.microsoft.com/office/drawing/2014/main" id="{0199D45A-E881-6B2E-737D-AB7540AE37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33" name="TextBox 11">
                <a:extLst>
                  <a:ext uri="{FF2B5EF4-FFF2-40B4-BE49-F238E27FC236}">
                    <a16:creationId xmlns:a16="http://schemas.microsoft.com/office/drawing/2014/main" id="{5F61F372-B7B3-0240-F8B6-CA18A4DF334E}"/>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23" name="Group 12">
              <a:extLst>
                <a:ext uri="{FF2B5EF4-FFF2-40B4-BE49-F238E27FC236}">
                  <a16:creationId xmlns:a16="http://schemas.microsoft.com/office/drawing/2014/main" id="{692A5B31-9391-CFD8-6A78-A331916D0493}"/>
                </a:ext>
              </a:extLst>
            </p:cNvPr>
            <p:cNvGrpSpPr/>
            <p:nvPr/>
          </p:nvGrpSpPr>
          <p:grpSpPr>
            <a:xfrm>
              <a:off x="573175" y="1151522"/>
              <a:ext cx="752953" cy="340573"/>
              <a:chOff x="0" y="0"/>
              <a:chExt cx="148731" cy="67274"/>
            </a:xfrm>
          </p:grpSpPr>
          <p:sp>
            <p:nvSpPr>
              <p:cNvPr id="30" name="Freeform 13">
                <a:extLst>
                  <a:ext uri="{FF2B5EF4-FFF2-40B4-BE49-F238E27FC236}">
                    <a16:creationId xmlns:a16="http://schemas.microsoft.com/office/drawing/2014/main" id="{9FB22668-6B65-836E-B2F6-9701A5CF81ED}"/>
                  </a:ext>
                </a:extLst>
              </p:cNvPr>
              <p:cNvSpPr/>
              <p:nvPr/>
            </p:nvSpPr>
            <p:spPr>
              <a:xfrm>
                <a:off x="0" y="0"/>
                <a:ext cx="148731" cy="67274"/>
              </a:xfrm>
              <a:custGeom>
                <a:avLst/>
                <a:gdLst/>
                <a:ahLst/>
                <a:cxnLst/>
                <a:rect l="l" t="t" r="r" b="b"/>
                <a:pathLst>
                  <a:path w="148731" h="67274">
                    <a:moveTo>
                      <a:pt x="33637" y="0"/>
                    </a:moveTo>
                    <a:lnTo>
                      <a:pt x="115095" y="0"/>
                    </a:lnTo>
                    <a:cubicBezTo>
                      <a:pt x="124016" y="0"/>
                      <a:pt x="132571" y="3544"/>
                      <a:pt x="138879" y="9852"/>
                    </a:cubicBezTo>
                    <a:cubicBezTo>
                      <a:pt x="145188" y="16160"/>
                      <a:pt x="148731" y="24716"/>
                      <a:pt x="148731" y="33637"/>
                    </a:cubicBezTo>
                    <a:lnTo>
                      <a:pt x="148731" y="33637"/>
                    </a:lnTo>
                    <a:cubicBezTo>
                      <a:pt x="148731" y="42558"/>
                      <a:pt x="145188" y="51113"/>
                      <a:pt x="138879" y="57422"/>
                    </a:cubicBezTo>
                    <a:cubicBezTo>
                      <a:pt x="132571" y="63730"/>
                      <a:pt x="124016" y="67274"/>
                      <a:pt x="115095" y="67274"/>
                    </a:cubicBezTo>
                    <a:lnTo>
                      <a:pt x="33637" y="67274"/>
                    </a:lnTo>
                    <a:cubicBezTo>
                      <a:pt x="24716" y="67274"/>
                      <a:pt x="16160" y="63730"/>
                      <a:pt x="9852" y="57422"/>
                    </a:cubicBezTo>
                    <a:cubicBezTo>
                      <a:pt x="3544" y="51113"/>
                      <a:pt x="0" y="42558"/>
                      <a:pt x="0" y="33637"/>
                    </a:cubicBezTo>
                    <a:lnTo>
                      <a:pt x="0" y="33637"/>
                    </a:lnTo>
                    <a:cubicBezTo>
                      <a:pt x="0" y="24716"/>
                      <a:pt x="3544" y="16160"/>
                      <a:pt x="9852" y="9852"/>
                    </a:cubicBezTo>
                    <a:cubicBezTo>
                      <a:pt x="16160" y="3544"/>
                      <a:pt x="24716" y="0"/>
                      <a:pt x="33637" y="0"/>
                    </a:cubicBezTo>
                    <a:close/>
                  </a:path>
                </a:pathLst>
              </a:custGeom>
              <a:solidFill>
                <a:srgbClr val="FBE066"/>
              </a:solidFill>
            </p:spPr>
            <p:txBody>
              <a:bodyPr/>
              <a:lstStyle/>
              <a:p>
                <a:endParaRPr lang="en-GB" sz="800"/>
              </a:p>
            </p:txBody>
          </p:sp>
          <p:sp>
            <p:nvSpPr>
              <p:cNvPr id="31" name="TextBox 14">
                <a:extLst>
                  <a:ext uri="{FF2B5EF4-FFF2-40B4-BE49-F238E27FC236}">
                    <a16:creationId xmlns:a16="http://schemas.microsoft.com/office/drawing/2014/main" id="{63A73E4D-CA72-2E77-B6DF-5F7E97347A8A}"/>
                  </a:ext>
                </a:extLst>
              </p:cNvPr>
              <p:cNvSpPr txBox="1"/>
              <p:nvPr/>
            </p:nvSpPr>
            <p:spPr>
              <a:xfrm>
                <a:off x="0" y="-38100"/>
                <a:ext cx="148731" cy="105374"/>
              </a:xfrm>
              <a:prstGeom prst="rect">
                <a:avLst/>
              </a:prstGeom>
            </p:spPr>
            <p:txBody>
              <a:bodyPr lIns="33867" tIns="33867" rIns="33867" bIns="33867" rtlCol="0" anchor="ctr"/>
              <a:lstStyle/>
              <a:p>
                <a:pPr algn="ctr">
                  <a:lnSpc>
                    <a:spcPts val="1773"/>
                  </a:lnSpc>
                </a:pPr>
                <a:endParaRPr sz="800"/>
              </a:p>
            </p:txBody>
          </p:sp>
        </p:grpSp>
        <p:grpSp>
          <p:nvGrpSpPr>
            <p:cNvPr id="24" name="Group 15">
              <a:extLst>
                <a:ext uri="{FF2B5EF4-FFF2-40B4-BE49-F238E27FC236}">
                  <a16:creationId xmlns:a16="http://schemas.microsoft.com/office/drawing/2014/main" id="{BC59B49C-0453-B050-6D46-5E50C100C04D}"/>
                </a:ext>
              </a:extLst>
            </p:cNvPr>
            <p:cNvGrpSpPr/>
            <p:nvPr/>
          </p:nvGrpSpPr>
          <p:grpSpPr>
            <a:xfrm>
              <a:off x="775215" y="1702108"/>
              <a:ext cx="337173" cy="199604"/>
              <a:chOff x="0" y="0"/>
              <a:chExt cx="315441" cy="186739"/>
            </a:xfrm>
          </p:grpSpPr>
          <p:sp>
            <p:nvSpPr>
              <p:cNvPr id="26" name="Freeform 16">
                <a:extLst>
                  <a:ext uri="{FF2B5EF4-FFF2-40B4-BE49-F238E27FC236}">
                    <a16:creationId xmlns:a16="http://schemas.microsoft.com/office/drawing/2014/main" id="{3730A320-4FA9-20B9-182C-751D15A3EB9C}"/>
                  </a:ext>
                </a:extLst>
              </p:cNvPr>
              <p:cNvSpPr/>
              <p:nvPr/>
            </p:nvSpPr>
            <p:spPr>
              <a:xfrm>
                <a:off x="0" y="0"/>
                <a:ext cx="315441" cy="186739"/>
              </a:xfrm>
              <a:custGeom>
                <a:avLst/>
                <a:gdLst/>
                <a:ahLst/>
                <a:cxnLst/>
                <a:rect l="l" t="t" r="r" b="b"/>
                <a:pathLst>
                  <a:path w="315441" h="186739">
                    <a:moveTo>
                      <a:pt x="157720" y="0"/>
                    </a:moveTo>
                    <a:cubicBezTo>
                      <a:pt x="70614" y="0"/>
                      <a:pt x="0" y="41803"/>
                      <a:pt x="0" y="93370"/>
                    </a:cubicBezTo>
                    <a:cubicBezTo>
                      <a:pt x="0" y="144936"/>
                      <a:pt x="70614" y="186739"/>
                      <a:pt x="157720" y="186739"/>
                    </a:cubicBezTo>
                    <a:cubicBezTo>
                      <a:pt x="244827" y="186739"/>
                      <a:pt x="315441" y="144936"/>
                      <a:pt x="315441" y="93370"/>
                    </a:cubicBezTo>
                    <a:cubicBezTo>
                      <a:pt x="315441" y="41803"/>
                      <a:pt x="244827" y="0"/>
                      <a:pt x="157720" y="0"/>
                    </a:cubicBezTo>
                    <a:close/>
                  </a:path>
                </a:pathLst>
              </a:custGeom>
              <a:solidFill>
                <a:srgbClr val="B7B8B9"/>
              </a:solidFill>
            </p:spPr>
            <p:txBody>
              <a:bodyPr/>
              <a:lstStyle/>
              <a:p>
                <a:endParaRPr lang="en-GB" sz="800"/>
              </a:p>
            </p:txBody>
          </p:sp>
          <p:sp>
            <p:nvSpPr>
              <p:cNvPr id="28" name="TextBox 17">
                <a:extLst>
                  <a:ext uri="{FF2B5EF4-FFF2-40B4-BE49-F238E27FC236}">
                    <a16:creationId xmlns:a16="http://schemas.microsoft.com/office/drawing/2014/main" id="{7BCB9394-67B4-E26C-6592-183BB87B260E}"/>
                  </a:ext>
                </a:extLst>
              </p:cNvPr>
              <p:cNvSpPr txBox="1"/>
              <p:nvPr/>
            </p:nvSpPr>
            <p:spPr>
              <a:xfrm>
                <a:off x="29573" y="-20593"/>
                <a:ext cx="256296" cy="189826"/>
              </a:xfrm>
              <a:prstGeom prst="rect">
                <a:avLst/>
              </a:prstGeom>
            </p:spPr>
            <p:txBody>
              <a:bodyPr lIns="33867" tIns="33867" rIns="33867" bIns="33867" rtlCol="0" anchor="ctr"/>
              <a:lstStyle/>
              <a:p>
                <a:pPr algn="ctr">
                  <a:lnSpc>
                    <a:spcPts val="1773"/>
                  </a:lnSpc>
                </a:pPr>
                <a:endParaRPr sz="800"/>
              </a:p>
            </p:txBody>
          </p:sp>
        </p:grpSp>
        <p:sp>
          <p:nvSpPr>
            <p:cNvPr id="25" name="Freeform 18">
              <a:extLst>
                <a:ext uri="{FF2B5EF4-FFF2-40B4-BE49-F238E27FC236}">
                  <a16:creationId xmlns:a16="http://schemas.microsoft.com/office/drawing/2014/main" id="{00DC3822-DD82-72BE-B177-90EEC7142113}"/>
                </a:ext>
              </a:extLst>
            </p:cNvPr>
            <p:cNvSpPr/>
            <p:nvPr/>
          </p:nvSpPr>
          <p:spPr>
            <a:xfrm>
              <a:off x="0" y="0"/>
              <a:ext cx="1887603" cy="1940980"/>
            </a:xfrm>
            <a:custGeom>
              <a:avLst/>
              <a:gdLst/>
              <a:ahLst/>
              <a:cxnLst/>
              <a:rect l="l" t="t" r="r" b="b"/>
              <a:pathLst>
                <a:path w="1887603" h="1940980">
                  <a:moveTo>
                    <a:pt x="0" y="0"/>
                  </a:moveTo>
                  <a:lnTo>
                    <a:pt x="1887603" y="0"/>
                  </a:lnTo>
                  <a:lnTo>
                    <a:pt x="1887603" y="1940980"/>
                  </a:lnTo>
                  <a:lnTo>
                    <a:pt x="0" y="19409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34" name="Freeform 28">
            <a:extLst>
              <a:ext uri="{FF2B5EF4-FFF2-40B4-BE49-F238E27FC236}">
                <a16:creationId xmlns:a16="http://schemas.microsoft.com/office/drawing/2014/main" id="{E8FB6242-4E50-6AAF-0CEA-F2438DB57E98}"/>
              </a:ext>
            </a:extLst>
          </p:cNvPr>
          <p:cNvSpPr/>
          <p:nvPr/>
        </p:nvSpPr>
        <p:spPr>
          <a:xfrm>
            <a:off x="5712440" y="2006099"/>
            <a:ext cx="765857" cy="950838"/>
          </a:xfrm>
          <a:custGeom>
            <a:avLst/>
            <a:gdLst/>
            <a:ahLst/>
            <a:cxnLst/>
            <a:rect l="l" t="t" r="r" b="b"/>
            <a:pathLst>
              <a:path w="1148785" h="1426257">
                <a:moveTo>
                  <a:pt x="0" y="0"/>
                </a:moveTo>
                <a:lnTo>
                  <a:pt x="1148785" y="0"/>
                </a:lnTo>
                <a:lnTo>
                  <a:pt x="1148785" y="1426258"/>
                </a:lnTo>
                <a:lnTo>
                  <a:pt x="0" y="14262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5" name="Freeform 29">
            <a:extLst>
              <a:ext uri="{FF2B5EF4-FFF2-40B4-BE49-F238E27FC236}">
                <a16:creationId xmlns:a16="http://schemas.microsoft.com/office/drawing/2014/main" id="{76EB1DF2-FA6B-CD6D-4507-FA57E5CA9814}"/>
              </a:ext>
            </a:extLst>
          </p:cNvPr>
          <p:cNvSpPr/>
          <p:nvPr/>
        </p:nvSpPr>
        <p:spPr>
          <a:xfrm>
            <a:off x="4069439" y="4414482"/>
            <a:ext cx="883309" cy="1033659"/>
          </a:xfrm>
          <a:custGeom>
            <a:avLst/>
            <a:gdLst/>
            <a:ahLst/>
            <a:cxnLst/>
            <a:rect l="l" t="t" r="r" b="b"/>
            <a:pathLst>
              <a:path w="1324964" h="1550489">
                <a:moveTo>
                  <a:pt x="0" y="0"/>
                </a:moveTo>
                <a:lnTo>
                  <a:pt x="1324963" y="0"/>
                </a:lnTo>
                <a:lnTo>
                  <a:pt x="1324963" y="1550490"/>
                </a:lnTo>
                <a:lnTo>
                  <a:pt x="0" y="15504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6" name="Group 30">
            <a:extLst>
              <a:ext uri="{FF2B5EF4-FFF2-40B4-BE49-F238E27FC236}">
                <a16:creationId xmlns:a16="http://schemas.microsoft.com/office/drawing/2014/main" id="{FDEE6B38-A4BB-55CB-74C1-10C20D244EDE}"/>
              </a:ext>
            </a:extLst>
          </p:cNvPr>
          <p:cNvGrpSpPr/>
          <p:nvPr/>
        </p:nvGrpSpPr>
        <p:grpSpPr>
          <a:xfrm>
            <a:off x="7182252" y="4477651"/>
            <a:ext cx="924657" cy="907320"/>
            <a:chOff x="0" y="0"/>
            <a:chExt cx="1849315" cy="1814640"/>
          </a:xfrm>
        </p:grpSpPr>
        <p:sp>
          <p:nvSpPr>
            <p:cNvPr id="37" name="Freeform 31">
              <a:extLst>
                <a:ext uri="{FF2B5EF4-FFF2-40B4-BE49-F238E27FC236}">
                  <a16:creationId xmlns:a16="http://schemas.microsoft.com/office/drawing/2014/main" id="{FA9D93A3-C279-6DFB-641D-46E2CFC37CE0}"/>
                </a:ext>
              </a:extLst>
            </p:cNvPr>
            <p:cNvSpPr/>
            <p:nvPr/>
          </p:nvSpPr>
          <p:spPr>
            <a:xfrm>
              <a:off x="0" y="0"/>
              <a:ext cx="1849315" cy="1814640"/>
            </a:xfrm>
            <a:custGeom>
              <a:avLst/>
              <a:gdLst/>
              <a:ahLst/>
              <a:cxnLst/>
              <a:rect l="l" t="t" r="r" b="b"/>
              <a:pathLst>
                <a:path w="1849315" h="1814640">
                  <a:moveTo>
                    <a:pt x="0" y="0"/>
                  </a:moveTo>
                  <a:lnTo>
                    <a:pt x="1849315" y="0"/>
                  </a:lnTo>
                  <a:lnTo>
                    <a:pt x="1849315" y="1814640"/>
                  </a:lnTo>
                  <a:lnTo>
                    <a:pt x="0" y="18146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8" name="Freeform 32">
              <a:extLst>
                <a:ext uri="{FF2B5EF4-FFF2-40B4-BE49-F238E27FC236}">
                  <a16:creationId xmlns:a16="http://schemas.microsoft.com/office/drawing/2014/main" id="{0C403E06-00CA-C603-1153-30642058C54F}"/>
                </a:ext>
              </a:extLst>
            </p:cNvPr>
            <p:cNvSpPr/>
            <p:nvPr/>
          </p:nvSpPr>
          <p:spPr>
            <a:xfrm>
              <a:off x="1096925" y="0"/>
              <a:ext cx="752390" cy="738410"/>
            </a:xfrm>
            <a:custGeom>
              <a:avLst/>
              <a:gdLst/>
              <a:ahLst/>
              <a:cxnLst/>
              <a:rect l="l" t="t" r="r" b="b"/>
              <a:pathLst>
                <a:path w="752390" h="738410">
                  <a:moveTo>
                    <a:pt x="0" y="0"/>
                  </a:moveTo>
                  <a:lnTo>
                    <a:pt x="752390" y="0"/>
                  </a:lnTo>
                  <a:lnTo>
                    <a:pt x="752390" y="738410"/>
                  </a:lnTo>
                  <a:lnTo>
                    <a:pt x="0" y="738410"/>
                  </a:lnTo>
                  <a:lnTo>
                    <a:pt x="0" y="0"/>
                  </a:lnTo>
                  <a:close/>
                </a:path>
              </a:pathLst>
            </a:custGeom>
            <a:blipFill>
              <a:blip r:embed="rId14">
                <a:extLst>
                  <a:ext uri="{96DAC541-7B7A-43D3-8B79-37D633B846F1}">
                    <asvg:svgBlip xmlns:asvg="http://schemas.microsoft.com/office/drawing/2016/SVG/main" r:embed="rId15"/>
                  </a:ext>
                </a:extLst>
              </a:blip>
              <a:stretch>
                <a:fillRect l="-145792" b="-145749"/>
              </a:stretch>
            </a:blipFill>
          </p:spPr>
          <p:txBody>
            <a:bodyPr/>
            <a:lstStyle/>
            <a:p>
              <a:endParaRPr lang="en-GB" sz="800"/>
            </a:p>
          </p:txBody>
        </p:sp>
        <p:sp>
          <p:nvSpPr>
            <p:cNvPr id="39" name="Freeform 33">
              <a:extLst>
                <a:ext uri="{FF2B5EF4-FFF2-40B4-BE49-F238E27FC236}">
                  <a16:creationId xmlns:a16="http://schemas.microsoft.com/office/drawing/2014/main" id="{3F97CDD4-8F6B-7907-3595-4DB71DEE1E0E}"/>
                </a:ext>
              </a:extLst>
            </p:cNvPr>
            <p:cNvSpPr/>
            <p:nvPr/>
          </p:nvSpPr>
          <p:spPr>
            <a:xfrm>
              <a:off x="1531901" y="741824"/>
              <a:ext cx="317413" cy="1072816"/>
            </a:xfrm>
            <a:custGeom>
              <a:avLst/>
              <a:gdLst/>
              <a:ahLst/>
              <a:cxnLst/>
              <a:rect l="l" t="t" r="r" b="b"/>
              <a:pathLst>
                <a:path w="317413" h="1072816">
                  <a:moveTo>
                    <a:pt x="0" y="0"/>
                  </a:moveTo>
                  <a:lnTo>
                    <a:pt x="317414" y="0"/>
                  </a:lnTo>
                  <a:lnTo>
                    <a:pt x="317414" y="1072816"/>
                  </a:lnTo>
                  <a:lnTo>
                    <a:pt x="0" y="1072816"/>
                  </a:lnTo>
                  <a:lnTo>
                    <a:pt x="0" y="0"/>
                  </a:lnTo>
                  <a:close/>
                </a:path>
              </a:pathLst>
            </a:custGeom>
            <a:blipFill>
              <a:blip r:embed="rId16">
                <a:extLst>
                  <a:ext uri="{96DAC541-7B7A-43D3-8B79-37D633B846F1}">
                    <asvg:svgBlip xmlns:asvg="http://schemas.microsoft.com/office/drawing/2016/SVG/main" r:embed="rId17"/>
                  </a:ext>
                </a:extLst>
              </a:blip>
              <a:stretch>
                <a:fillRect l="-482620" t="-69147"/>
              </a:stretch>
            </a:blipFill>
          </p:spPr>
          <p:txBody>
            <a:bodyPr/>
            <a:lstStyle/>
            <a:p>
              <a:endParaRPr lang="en-GB" sz="800"/>
            </a:p>
          </p:txBody>
        </p:sp>
        <p:sp>
          <p:nvSpPr>
            <p:cNvPr id="40" name="Freeform 34">
              <a:extLst>
                <a:ext uri="{FF2B5EF4-FFF2-40B4-BE49-F238E27FC236}">
                  <a16:creationId xmlns:a16="http://schemas.microsoft.com/office/drawing/2014/main" id="{C75451AF-7214-4034-80BD-28D9F5E06CD8}"/>
                </a:ext>
              </a:extLst>
            </p:cNvPr>
            <p:cNvSpPr/>
            <p:nvPr/>
          </p:nvSpPr>
          <p:spPr>
            <a:xfrm>
              <a:off x="812824" y="1256018"/>
              <a:ext cx="332361" cy="558622"/>
            </a:xfrm>
            <a:custGeom>
              <a:avLst/>
              <a:gdLst/>
              <a:ahLst/>
              <a:cxnLst/>
              <a:rect l="l" t="t" r="r" b="b"/>
              <a:pathLst>
                <a:path w="332361" h="558622">
                  <a:moveTo>
                    <a:pt x="0" y="0"/>
                  </a:moveTo>
                  <a:lnTo>
                    <a:pt x="332361" y="0"/>
                  </a:lnTo>
                  <a:lnTo>
                    <a:pt x="332361" y="558622"/>
                  </a:lnTo>
                  <a:lnTo>
                    <a:pt x="0" y="558622"/>
                  </a:lnTo>
                  <a:lnTo>
                    <a:pt x="0" y="0"/>
                  </a:lnTo>
                  <a:close/>
                </a:path>
              </a:pathLst>
            </a:custGeom>
            <a:blipFill>
              <a:blip r:embed="rId16">
                <a:extLst>
                  <a:ext uri="{96DAC541-7B7A-43D3-8B79-37D633B846F1}">
                    <asvg:svgBlip xmlns:asvg="http://schemas.microsoft.com/office/drawing/2016/SVG/main" r:embed="rId17"/>
                  </a:ext>
                </a:extLst>
              </a:blip>
              <a:stretch>
                <a:fillRect l="-244924" t="-224841" r="-211492"/>
              </a:stretch>
            </a:blipFill>
          </p:spPr>
          <p:txBody>
            <a:bodyPr/>
            <a:lstStyle/>
            <a:p>
              <a:endParaRPr lang="en-GB" sz="800"/>
            </a:p>
          </p:txBody>
        </p:sp>
      </p:grpSp>
      <p:sp>
        <p:nvSpPr>
          <p:cNvPr id="41" name="Freeform 35">
            <a:extLst>
              <a:ext uri="{FF2B5EF4-FFF2-40B4-BE49-F238E27FC236}">
                <a16:creationId xmlns:a16="http://schemas.microsoft.com/office/drawing/2014/main" id="{77D40E4B-1199-17DA-EF22-49003DD7A1FF}"/>
              </a:ext>
            </a:extLst>
          </p:cNvPr>
          <p:cNvSpPr/>
          <p:nvPr/>
        </p:nvSpPr>
        <p:spPr>
          <a:xfrm>
            <a:off x="2781419" y="1929216"/>
            <a:ext cx="926993" cy="1051229"/>
          </a:xfrm>
          <a:custGeom>
            <a:avLst/>
            <a:gdLst/>
            <a:ahLst/>
            <a:cxnLst/>
            <a:rect l="l" t="t" r="r" b="b"/>
            <a:pathLst>
              <a:path w="1390490" h="1576844">
                <a:moveTo>
                  <a:pt x="0" y="0"/>
                </a:moveTo>
                <a:lnTo>
                  <a:pt x="1390490" y="0"/>
                </a:lnTo>
                <a:lnTo>
                  <a:pt x="1390490" y="1576844"/>
                </a:lnTo>
                <a:lnTo>
                  <a:pt x="0" y="157684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Tree>
    <p:extLst>
      <p:ext uri="{BB962C8B-B14F-4D97-AF65-F5344CB8AC3E}">
        <p14:creationId xmlns:p14="http://schemas.microsoft.com/office/powerpoint/2010/main" val="1271885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A84D-C795-A45F-3B29-473E3EA72615}"/>
            </a:ext>
          </a:extLst>
        </p:cNvPr>
        <p:cNvGrpSpPr/>
        <p:nvPr/>
      </p:nvGrpSpPr>
      <p:grpSpPr>
        <a:xfrm>
          <a:off x="0" y="0"/>
          <a:ext cx="0" cy="0"/>
          <a:chOff x="0" y="0"/>
          <a:chExt cx="0" cy="0"/>
        </a:xfrm>
      </p:grpSpPr>
      <p:pic>
        <p:nvPicPr>
          <p:cNvPr id="3" name="Picture 2" descr="A green leaves on a white background&#10;&#10;AI-generated content may be incorrect.">
            <a:extLst>
              <a:ext uri="{FF2B5EF4-FFF2-40B4-BE49-F238E27FC236}">
                <a16:creationId xmlns:a16="http://schemas.microsoft.com/office/drawing/2014/main" id="{FBD7C2F4-5996-7D5C-BAA3-28B31063F1B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E48467F-7CA4-4AC2-D6ED-A65E7C823C04}"/>
              </a:ext>
            </a:extLst>
          </p:cNvPr>
          <p:cNvSpPr txBox="1"/>
          <p:nvPr/>
        </p:nvSpPr>
        <p:spPr>
          <a:xfrm>
            <a:off x="468592" y="3358560"/>
            <a:ext cx="8840661"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Knowledge Exchange - Research</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1639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D7072-6850-2ACA-AACE-965C05D47D9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6616EB-DB12-CE5B-05E5-2B5C81D681BC}"/>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AF692BA-6CA2-D216-7241-022FA71BD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03EE881-426B-10C6-5005-36350E70C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9287088-5BA0-2E63-9177-0E036C788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89723231-DBA2-C789-3CBD-5B1F684E9338}"/>
              </a:ext>
            </a:extLst>
          </p:cNvPr>
          <p:cNvSpPr txBox="1"/>
          <p:nvPr/>
        </p:nvSpPr>
        <p:spPr>
          <a:xfrm>
            <a:off x="1012077" y="1391233"/>
            <a:ext cx="1016784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Evidence-based dentistry must consider the triple bottom line of</a:t>
            </a:r>
          </a:p>
          <a:p>
            <a:pPr algn="ctr"/>
            <a:r>
              <a:rPr lang="en-US" sz="2400">
                <a:solidFill>
                  <a:srgbClr val="ED1B2E"/>
                </a:solidFill>
                <a:latin typeface="Arial" panose="020B0604020202020204" pitchFamily="34" charset="0"/>
                <a:cs typeface="Arial" panose="020B0604020202020204" pitchFamily="34" charset="0"/>
              </a:rPr>
              <a:t>clinical effectiveness, cost-effectiveness, and environmental sustainability.</a:t>
            </a:r>
          </a:p>
        </p:txBody>
      </p:sp>
      <p:sp>
        <p:nvSpPr>
          <p:cNvPr id="4" name="Oval 3">
            <a:extLst>
              <a:ext uri="{FF2B5EF4-FFF2-40B4-BE49-F238E27FC236}">
                <a16:creationId xmlns:a16="http://schemas.microsoft.com/office/drawing/2014/main" id="{05EB14E1-A20E-A73C-BEB4-AAF7763A99F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228A3B53-BB36-D0C7-0DE3-EBABD06A47E3}"/>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20F05FDF-E0B3-1406-607D-9CB7FC0FD87A}"/>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3F01DBB3-E4CC-3EAF-D49A-670E55C550DB}"/>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Be aware and have knowledge of important environmental research methodologies including Life Cycle Assessments (LCA).</a:t>
            </a:r>
          </a:p>
        </p:txBody>
      </p:sp>
      <p:sp>
        <p:nvSpPr>
          <p:cNvPr id="3" name="TextBox 2">
            <a:extLst>
              <a:ext uri="{FF2B5EF4-FFF2-40B4-BE49-F238E27FC236}">
                <a16:creationId xmlns:a16="http://schemas.microsoft.com/office/drawing/2014/main" id="{24978B5D-C845-B537-0581-C94BF801C522}"/>
              </a:ext>
            </a:extLst>
          </p:cNvPr>
          <p:cNvSpPr txBox="1"/>
          <p:nvPr/>
        </p:nvSpPr>
        <p:spPr>
          <a:xfrm>
            <a:off x="4783556" y="4177429"/>
            <a:ext cx="26248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Identify and select high-quality evidence that considers not only clinical effectiveness but also economic feasibility and environmental sustainability.</a:t>
            </a:r>
          </a:p>
        </p:txBody>
      </p:sp>
      <p:sp>
        <p:nvSpPr>
          <p:cNvPr id="12" name="TextBox 11">
            <a:extLst>
              <a:ext uri="{FF2B5EF4-FFF2-40B4-BE49-F238E27FC236}">
                <a16:creationId xmlns:a16="http://schemas.microsoft.com/office/drawing/2014/main" id="{3C360849-3939-E916-CA87-C17C2E43D938}"/>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current and strong evidence-based knowledge to guide your decision-making at all stages of care.</a:t>
            </a:r>
          </a:p>
        </p:txBody>
      </p:sp>
      <p:sp>
        <p:nvSpPr>
          <p:cNvPr id="20" name="Freeform 12">
            <a:extLst>
              <a:ext uri="{FF2B5EF4-FFF2-40B4-BE49-F238E27FC236}">
                <a16:creationId xmlns:a16="http://schemas.microsoft.com/office/drawing/2014/main" id="{C5B87AC3-CA24-AF91-90AE-D4551D9A2F8B}"/>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1" name="Freeform 16">
            <a:extLst>
              <a:ext uri="{FF2B5EF4-FFF2-40B4-BE49-F238E27FC236}">
                <a16:creationId xmlns:a16="http://schemas.microsoft.com/office/drawing/2014/main" id="{BACF7B17-9F32-C440-62AC-FEADB791E015}"/>
              </a:ext>
            </a:extLst>
          </p:cNvPr>
          <p:cNvSpPr/>
          <p:nvPr/>
        </p:nvSpPr>
        <p:spPr>
          <a:xfrm>
            <a:off x="2123559" y="2706440"/>
            <a:ext cx="1079323" cy="1134636"/>
          </a:xfrm>
          <a:custGeom>
            <a:avLst/>
            <a:gdLst/>
            <a:ahLst/>
            <a:cxnLst/>
            <a:rect l="l" t="t" r="r" b="b"/>
            <a:pathLst>
              <a:path w="1618984" h="1701954">
                <a:moveTo>
                  <a:pt x="0" y="0"/>
                </a:moveTo>
                <a:lnTo>
                  <a:pt x="1618984" y="0"/>
                </a:lnTo>
                <a:lnTo>
                  <a:pt x="1618984" y="1701955"/>
                </a:lnTo>
                <a:lnTo>
                  <a:pt x="0" y="17019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TextBox 16">
            <a:extLst>
              <a:ext uri="{FF2B5EF4-FFF2-40B4-BE49-F238E27FC236}">
                <a16:creationId xmlns:a16="http://schemas.microsoft.com/office/drawing/2014/main" id="{CA9DD4A3-1CC1-DBC9-D61F-468EF207596B}"/>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8" name="Freeform 11">
            <a:extLst>
              <a:ext uri="{FF2B5EF4-FFF2-40B4-BE49-F238E27FC236}">
                <a16:creationId xmlns:a16="http://schemas.microsoft.com/office/drawing/2014/main" id="{8E493C4D-44BD-EA75-5BAA-51769B5C7C7E}"/>
              </a:ext>
            </a:extLst>
          </p:cNvPr>
          <p:cNvSpPr/>
          <p:nvPr/>
        </p:nvSpPr>
        <p:spPr>
          <a:xfrm>
            <a:off x="5618885" y="2712618"/>
            <a:ext cx="1003645" cy="1161962"/>
          </a:xfrm>
          <a:custGeom>
            <a:avLst/>
            <a:gdLst/>
            <a:ahLst/>
            <a:cxnLst/>
            <a:rect l="l" t="t" r="r" b="b"/>
            <a:pathLst>
              <a:path w="1505468" h="1742944">
                <a:moveTo>
                  <a:pt x="0" y="0"/>
                </a:moveTo>
                <a:lnTo>
                  <a:pt x="1505468" y="0"/>
                </a:lnTo>
                <a:lnTo>
                  <a:pt x="1505468" y="1742945"/>
                </a:lnTo>
                <a:lnTo>
                  <a:pt x="0" y="17429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Tree>
    <p:extLst>
      <p:ext uri="{BB962C8B-B14F-4D97-AF65-F5344CB8AC3E}">
        <p14:creationId xmlns:p14="http://schemas.microsoft.com/office/powerpoint/2010/main" val="3633185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6C333-AC71-87FE-76C2-50D28C42BB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04D4558A-C409-C3CC-1F6B-5979146A241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28D08F4-DC28-19BE-9A2E-207F005DD251}"/>
              </a:ext>
            </a:extLst>
          </p:cNvPr>
          <p:cNvSpPr txBox="1"/>
          <p:nvPr/>
        </p:nvSpPr>
        <p:spPr>
          <a:xfrm>
            <a:off x="513416" y="3835257"/>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Travel</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689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5AEA5-00EF-E13A-5173-9AD56E40506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E63C172-450C-A110-CC58-9A672E8C48A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8A649E2-6BAF-1E92-29B1-5AED516B90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1108DF5-B4C9-BAF4-B4BA-D8A11B6185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6517B30E-5089-0E8A-92E9-791680009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0C82280C-80E0-4CDB-6612-7E2F8A84FF3D}"/>
              </a:ext>
            </a:extLst>
          </p:cNvPr>
          <p:cNvSpPr txBox="1"/>
          <p:nvPr/>
        </p:nvSpPr>
        <p:spPr>
          <a:xfrm>
            <a:off x="1653233" y="1394765"/>
            <a:ext cx="888553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Planning patient care to reduce the number of appointments will mitigate the environmental impact of the care you provide.</a:t>
            </a:r>
          </a:p>
        </p:txBody>
      </p:sp>
      <p:sp>
        <p:nvSpPr>
          <p:cNvPr id="2" name="Oval 1">
            <a:extLst>
              <a:ext uri="{FF2B5EF4-FFF2-40B4-BE49-F238E27FC236}">
                <a16:creationId xmlns:a16="http://schemas.microsoft.com/office/drawing/2014/main" id="{CEB1BAE6-0006-CAEB-8986-654865919142}"/>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445AD628-72B8-627B-CBFB-CBEAB1F75B80}"/>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AD1A3E45-E6C7-12A2-E33E-EF26B1290080}"/>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C5323067-CE5B-6656-AD1C-914F98724618}"/>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76248050-10E1-8ABD-96AA-6B7A5EEC13ED}"/>
              </a:ext>
            </a:extLst>
          </p:cNvPr>
          <p:cNvSpPr txBox="1"/>
          <p:nvPr/>
        </p:nvSpPr>
        <p:spPr>
          <a:xfrm>
            <a:off x="692993"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number of appointments by providing multiple procedures in one visit.</a:t>
            </a:r>
          </a:p>
        </p:txBody>
      </p:sp>
      <p:sp>
        <p:nvSpPr>
          <p:cNvPr id="4" name="TextBox 3">
            <a:extLst>
              <a:ext uri="{FF2B5EF4-FFF2-40B4-BE49-F238E27FC236}">
                <a16:creationId xmlns:a16="http://schemas.microsoft.com/office/drawing/2014/main" id="{406FE242-EDAB-D682-964B-4C950CB07232}"/>
              </a:ext>
            </a:extLst>
          </p:cNvPr>
          <p:cNvSpPr txBox="1"/>
          <p:nvPr/>
        </p:nvSpPr>
        <p:spPr>
          <a:xfrm>
            <a:off x="3546789" y="4177429"/>
            <a:ext cx="2242633"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Tele-dentistry and Remote Clinical Consultations to reduce travel.</a:t>
            </a:r>
          </a:p>
        </p:txBody>
      </p:sp>
      <p:sp>
        <p:nvSpPr>
          <p:cNvPr id="12" name="TextBox 11">
            <a:extLst>
              <a:ext uri="{FF2B5EF4-FFF2-40B4-BE49-F238E27FC236}">
                <a16:creationId xmlns:a16="http://schemas.microsoft.com/office/drawing/2014/main" id="{F5475277-A708-A991-C86B-62B8C9928B5F}"/>
              </a:ext>
            </a:extLst>
          </p:cNvPr>
          <p:cNvSpPr txBox="1"/>
          <p:nvPr/>
        </p:nvSpPr>
        <p:spPr>
          <a:xfrm>
            <a:off x="6320753"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Combine family appointments wherever possible.</a:t>
            </a:r>
          </a:p>
        </p:txBody>
      </p:sp>
      <p:sp>
        <p:nvSpPr>
          <p:cNvPr id="13" name="TextBox 12">
            <a:extLst>
              <a:ext uri="{FF2B5EF4-FFF2-40B4-BE49-F238E27FC236}">
                <a16:creationId xmlns:a16="http://schemas.microsoft.com/office/drawing/2014/main" id="{6C2D8C29-B555-BDB7-A62B-479DA48823A6}"/>
              </a:ext>
            </a:extLst>
          </p:cNvPr>
          <p:cNvSpPr txBox="1"/>
          <p:nvPr/>
        </p:nvSpPr>
        <p:spPr>
          <a:xfrm>
            <a:off x="9175213" y="4177429"/>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Using digital technologies (CAD-CAM, intra-oral scanning, 3D printing) will reduce the number of appointments and transport to dental laboratories.</a:t>
            </a:r>
          </a:p>
        </p:txBody>
      </p:sp>
      <p:grpSp>
        <p:nvGrpSpPr>
          <p:cNvPr id="16" name="Group 8">
            <a:extLst>
              <a:ext uri="{FF2B5EF4-FFF2-40B4-BE49-F238E27FC236}">
                <a16:creationId xmlns:a16="http://schemas.microsoft.com/office/drawing/2014/main" id="{D1575ADF-1427-CDA9-1CE8-6A956C565086}"/>
              </a:ext>
            </a:extLst>
          </p:cNvPr>
          <p:cNvGrpSpPr/>
          <p:nvPr/>
        </p:nvGrpSpPr>
        <p:grpSpPr>
          <a:xfrm>
            <a:off x="9963411" y="2674050"/>
            <a:ext cx="993939" cy="1133770"/>
            <a:chOff x="0" y="0"/>
            <a:chExt cx="1987877" cy="2267541"/>
          </a:xfrm>
        </p:grpSpPr>
        <p:grpSp>
          <p:nvGrpSpPr>
            <p:cNvPr id="17" name="Group 9">
              <a:extLst>
                <a:ext uri="{FF2B5EF4-FFF2-40B4-BE49-F238E27FC236}">
                  <a16:creationId xmlns:a16="http://schemas.microsoft.com/office/drawing/2014/main" id="{9FE2CD4C-D31B-B7E2-6395-1633CFED4D2D}"/>
                </a:ext>
              </a:extLst>
            </p:cNvPr>
            <p:cNvGrpSpPr/>
            <p:nvPr/>
          </p:nvGrpSpPr>
          <p:grpSpPr>
            <a:xfrm>
              <a:off x="619462" y="549963"/>
              <a:ext cx="794959" cy="794959"/>
              <a:chOff x="0" y="0"/>
              <a:chExt cx="812800" cy="812800"/>
            </a:xfrm>
          </p:grpSpPr>
          <p:sp>
            <p:nvSpPr>
              <p:cNvPr id="53" name="Freeform 10">
                <a:extLst>
                  <a:ext uri="{FF2B5EF4-FFF2-40B4-BE49-F238E27FC236}">
                    <a16:creationId xmlns:a16="http://schemas.microsoft.com/office/drawing/2014/main" id="{60591F71-FCC7-7990-777A-2237A78C7D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54" name="TextBox 11">
                <a:extLst>
                  <a:ext uri="{FF2B5EF4-FFF2-40B4-BE49-F238E27FC236}">
                    <a16:creationId xmlns:a16="http://schemas.microsoft.com/office/drawing/2014/main" id="{A733D9F3-3FC2-F540-D915-D6859108B953}"/>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grpSp>
          <p:nvGrpSpPr>
            <p:cNvPr id="18" name="Group 12">
              <a:extLst>
                <a:ext uri="{FF2B5EF4-FFF2-40B4-BE49-F238E27FC236}">
                  <a16:creationId xmlns:a16="http://schemas.microsoft.com/office/drawing/2014/main" id="{73BFC1CA-3BB8-5D87-37AA-AE3501E7A8D4}"/>
                </a:ext>
              </a:extLst>
            </p:cNvPr>
            <p:cNvGrpSpPr/>
            <p:nvPr/>
          </p:nvGrpSpPr>
          <p:grpSpPr>
            <a:xfrm>
              <a:off x="962704" y="1308120"/>
              <a:ext cx="108476" cy="73604"/>
              <a:chOff x="0" y="0"/>
              <a:chExt cx="19519" cy="13245"/>
            </a:xfrm>
          </p:grpSpPr>
          <p:sp>
            <p:nvSpPr>
              <p:cNvPr id="51" name="Freeform 13">
                <a:extLst>
                  <a:ext uri="{FF2B5EF4-FFF2-40B4-BE49-F238E27FC236}">
                    <a16:creationId xmlns:a16="http://schemas.microsoft.com/office/drawing/2014/main" id="{9B9D97D0-BD45-CD5D-65E6-83E9124482A7}"/>
                  </a:ext>
                </a:extLst>
              </p:cNvPr>
              <p:cNvSpPr/>
              <p:nvPr/>
            </p:nvSpPr>
            <p:spPr>
              <a:xfrm>
                <a:off x="0" y="0"/>
                <a:ext cx="19519" cy="13245"/>
              </a:xfrm>
              <a:custGeom>
                <a:avLst/>
                <a:gdLst/>
                <a:ahLst/>
                <a:cxnLst/>
                <a:rect l="l" t="t" r="r" b="b"/>
                <a:pathLst>
                  <a:path w="19519" h="13245">
                    <a:moveTo>
                      <a:pt x="0" y="0"/>
                    </a:moveTo>
                    <a:lnTo>
                      <a:pt x="19519" y="0"/>
                    </a:lnTo>
                    <a:lnTo>
                      <a:pt x="19519" y="13245"/>
                    </a:lnTo>
                    <a:lnTo>
                      <a:pt x="0" y="13245"/>
                    </a:lnTo>
                    <a:close/>
                  </a:path>
                </a:pathLst>
              </a:custGeom>
              <a:solidFill>
                <a:srgbClr val="8BD5E8"/>
              </a:solidFill>
            </p:spPr>
            <p:txBody>
              <a:bodyPr/>
              <a:lstStyle/>
              <a:p>
                <a:endParaRPr lang="en-GB" sz="800"/>
              </a:p>
            </p:txBody>
          </p:sp>
          <p:sp>
            <p:nvSpPr>
              <p:cNvPr id="52" name="TextBox 14">
                <a:extLst>
                  <a:ext uri="{FF2B5EF4-FFF2-40B4-BE49-F238E27FC236}">
                    <a16:creationId xmlns:a16="http://schemas.microsoft.com/office/drawing/2014/main" id="{3E21FD91-E6CD-32F0-3FAB-5775B1084EA5}"/>
                  </a:ext>
                </a:extLst>
              </p:cNvPr>
              <p:cNvSpPr txBox="1"/>
              <p:nvPr/>
            </p:nvSpPr>
            <p:spPr>
              <a:xfrm>
                <a:off x="0" y="-38100"/>
                <a:ext cx="19519" cy="51345"/>
              </a:xfrm>
              <a:prstGeom prst="rect">
                <a:avLst/>
              </a:prstGeom>
            </p:spPr>
            <p:txBody>
              <a:bodyPr lIns="33867" tIns="33867" rIns="33867" bIns="33867" rtlCol="0" anchor="ctr"/>
              <a:lstStyle/>
              <a:p>
                <a:pPr algn="ctr">
                  <a:lnSpc>
                    <a:spcPts val="1773"/>
                  </a:lnSpc>
                </a:pPr>
                <a:endParaRPr sz="800"/>
              </a:p>
            </p:txBody>
          </p:sp>
        </p:grpSp>
        <p:grpSp>
          <p:nvGrpSpPr>
            <p:cNvPr id="19" name="Group 15">
              <a:extLst>
                <a:ext uri="{FF2B5EF4-FFF2-40B4-BE49-F238E27FC236}">
                  <a16:creationId xmlns:a16="http://schemas.microsoft.com/office/drawing/2014/main" id="{17880373-F1E5-C0AC-471C-D565EA8826C7}"/>
                </a:ext>
              </a:extLst>
            </p:cNvPr>
            <p:cNvGrpSpPr/>
            <p:nvPr/>
          </p:nvGrpSpPr>
          <p:grpSpPr>
            <a:xfrm rot="3061195">
              <a:off x="656577" y="1171621"/>
              <a:ext cx="144648" cy="99051"/>
              <a:chOff x="0" y="0"/>
              <a:chExt cx="26028" cy="17824"/>
            </a:xfrm>
          </p:grpSpPr>
          <p:sp>
            <p:nvSpPr>
              <p:cNvPr id="49" name="Freeform 16">
                <a:extLst>
                  <a:ext uri="{FF2B5EF4-FFF2-40B4-BE49-F238E27FC236}">
                    <a16:creationId xmlns:a16="http://schemas.microsoft.com/office/drawing/2014/main" id="{504022F6-0576-8BDC-A431-636B3BE1CD86}"/>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50" name="TextBox 17">
                <a:extLst>
                  <a:ext uri="{FF2B5EF4-FFF2-40B4-BE49-F238E27FC236}">
                    <a16:creationId xmlns:a16="http://schemas.microsoft.com/office/drawing/2014/main" id="{CAE03813-F4C3-8B21-98D8-9405DF28E28F}"/>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0" name="Group 18">
              <a:extLst>
                <a:ext uri="{FF2B5EF4-FFF2-40B4-BE49-F238E27FC236}">
                  <a16:creationId xmlns:a16="http://schemas.microsoft.com/office/drawing/2014/main" id="{1FBB94B2-EBD4-3693-F352-E2C14ADE293F}"/>
                </a:ext>
              </a:extLst>
            </p:cNvPr>
            <p:cNvGrpSpPr/>
            <p:nvPr/>
          </p:nvGrpSpPr>
          <p:grpSpPr>
            <a:xfrm rot="5400000">
              <a:off x="547138" y="897917"/>
              <a:ext cx="144648" cy="99051"/>
              <a:chOff x="0" y="0"/>
              <a:chExt cx="26028" cy="17824"/>
            </a:xfrm>
          </p:grpSpPr>
          <p:sp>
            <p:nvSpPr>
              <p:cNvPr id="47" name="Freeform 19">
                <a:extLst>
                  <a:ext uri="{FF2B5EF4-FFF2-40B4-BE49-F238E27FC236}">
                    <a16:creationId xmlns:a16="http://schemas.microsoft.com/office/drawing/2014/main" id="{8E567CA5-C1B3-120B-4DC4-DEF39EBD8AE0}"/>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8" name="TextBox 20">
                <a:extLst>
                  <a:ext uri="{FF2B5EF4-FFF2-40B4-BE49-F238E27FC236}">
                    <a16:creationId xmlns:a16="http://schemas.microsoft.com/office/drawing/2014/main" id="{EB72450A-B44F-EEFB-7D42-517F03F3D862}"/>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8" name="Group 21">
              <a:extLst>
                <a:ext uri="{FF2B5EF4-FFF2-40B4-BE49-F238E27FC236}">
                  <a16:creationId xmlns:a16="http://schemas.microsoft.com/office/drawing/2014/main" id="{5E52D532-93D8-C601-42A2-CB13B92F14C5}"/>
                </a:ext>
              </a:extLst>
            </p:cNvPr>
            <p:cNvGrpSpPr/>
            <p:nvPr/>
          </p:nvGrpSpPr>
          <p:grpSpPr>
            <a:xfrm rot="8381361">
              <a:off x="659773" y="609877"/>
              <a:ext cx="144648" cy="99051"/>
              <a:chOff x="0" y="0"/>
              <a:chExt cx="26028" cy="17824"/>
            </a:xfrm>
          </p:grpSpPr>
          <p:sp>
            <p:nvSpPr>
              <p:cNvPr id="45" name="Freeform 22">
                <a:extLst>
                  <a:ext uri="{FF2B5EF4-FFF2-40B4-BE49-F238E27FC236}">
                    <a16:creationId xmlns:a16="http://schemas.microsoft.com/office/drawing/2014/main" id="{C760D4A5-47CC-5308-1420-5907AD25FC8D}"/>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6" name="TextBox 23">
                <a:extLst>
                  <a:ext uri="{FF2B5EF4-FFF2-40B4-BE49-F238E27FC236}">
                    <a16:creationId xmlns:a16="http://schemas.microsoft.com/office/drawing/2014/main" id="{D5758404-E5B9-C3ED-3750-CF66AA1148A4}"/>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29" name="Group 24">
              <a:extLst>
                <a:ext uri="{FF2B5EF4-FFF2-40B4-BE49-F238E27FC236}">
                  <a16:creationId xmlns:a16="http://schemas.microsoft.com/office/drawing/2014/main" id="{7B11F586-BEBC-949C-4F5B-17D6AD54AD09}"/>
                </a:ext>
              </a:extLst>
            </p:cNvPr>
            <p:cNvGrpSpPr/>
            <p:nvPr/>
          </p:nvGrpSpPr>
          <p:grpSpPr>
            <a:xfrm rot="8381361">
              <a:off x="1232658" y="1174443"/>
              <a:ext cx="144648" cy="99051"/>
              <a:chOff x="0" y="0"/>
              <a:chExt cx="26028" cy="17824"/>
            </a:xfrm>
          </p:grpSpPr>
          <p:sp>
            <p:nvSpPr>
              <p:cNvPr id="43" name="Freeform 25">
                <a:extLst>
                  <a:ext uri="{FF2B5EF4-FFF2-40B4-BE49-F238E27FC236}">
                    <a16:creationId xmlns:a16="http://schemas.microsoft.com/office/drawing/2014/main" id="{DC517DCB-1607-6F60-4000-A7C8BA5D7DC1}"/>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4" name="TextBox 26">
                <a:extLst>
                  <a:ext uri="{FF2B5EF4-FFF2-40B4-BE49-F238E27FC236}">
                    <a16:creationId xmlns:a16="http://schemas.microsoft.com/office/drawing/2014/main" id="{661B38AF-EEAE-7FAA-006E-994D097E60C1}"/>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0" name="Group 27">
              <a:extLst>
                <a:ext uri="{FF2B5EF4-FFF2-40B4-BE49-F238E27FC236}">
                  <a16:creationId xmlns:a16="http://schemas.microsoft.com/office/drawing/2014/main" id="{F0BEB3B1-96BF-BDD5-CD36-209886F8C692}"/>
                </a:ext>
              </a:extLst>
            </p:cNvPr>
            <p:cNvGrpSpPr/>
            <p:nvPr/>
          </p:nvGrpSpPr>
          <p:grpSpPr>
            <a:xfrm rot="3061195">
              <a:off x="1211441" y="612699"/>
              <a:ext cx="144648" cy="99051"/>
              <a:chOff x="0" y="0"/>
              <a:chExt cx="26028" cy="17824"/>
            </a:xfrm>
          </p:grpSpPr>
          <p:sp>
            <p:nvSpPr>
              <p:cNvPr id="41" name="Freeform 28">
                <a:extLst>
                  <a:ext uri="{FF2B5EF4-FFF2-40B4-BE49-F238E27FC236}">
                    <a16:creationId xmlns:a16="http://schemas.microsoft.com/office/drawing/2014/main" id="{03B0A474-0C98-70BF-761A-31D7CA9D3479}"/>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2" name="TextBox 29">
                <a:extLst>
                  <a:ext uri="{FF2B5EF4-FFF2-40B4-BE49-F238E27FC236}">
                    <a16:creationId xmlns:a16="http://schemas.microsoft.com/office/drawing/2014/main" id="{BEB2F9D9-3260-1AF0-07F2-3E4C4B65FE6E}"/>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1" name="Group 30">
              <a:extLst>
                <a:ext uri="{FF2B5EF4-FFF2-40B4-BE49-F238E27FC236}">
                  <a16:creationId xmlns:a16="http://schemas.microsoft.com/office/drawing/2014/main" id="{90EB13D7-739A-07BD-B281-90333549DA96}"/>
                </a:ext>
              </a:extLst>
            </p:cNvPr>
            <p:cNvGrpSpPr/>
            <p:nvPr/>
          </p:nvGrpSpPr>
          <p:grpSpPr>
            <a:xfrm rot="5400000">
              <a:off x="1337949" y="897917"/>
              <a:ext cx="144648" cy="99051"/>
              <a:chOff x="0" y="0"/>
              <a:chExt cx="26028" cy="17824"/>
            </a:xfrm>
          </p:grpSpPr>
          <p:sp>
            <p:nvSpPr>
              <p:cNvPr id="39" name="Freeform 31">
                <a:extLst>
                  <a:ext uri="{FF2B5EF4-FFF2-40B4-BE49-F238E27FC236}">
                    <a16:creationId xmlns:a16="http://schemas.microsoft.com/office/drawing/2014/main" id="{19E90F17-BBFB-978E-974E-821611BC6247}"/>
                  </a:ext>
                </a:extLst>
              </p:cNvPr>
              <p:cNvSpPr/>
              <p:nvPr/>
            </p:nvSpPr>
            <p:spPr>
              <a:xfrm>
                <a:off x="0" y="0"/>
                <a:ext cx="26028" cy="17824"/>
              </a:xfrm>
              <a:custGeom>
                <a:avLst/>
                <a:gdLst/>
                <a:ahLst/>
                <a:cxnLst/>
                <a:rect l="l" t="t" r="r" b="b"/>
                <a:pathLst>
                  <a:path w="26028" h="17824">
                    <a:moveTo>
                      <a:pt x="0" y="0"/>
                    </a:moveTo>
                    <a:lnTo>
                      <a:pt x="26028" y="0"/>
                    </a:lnTo>
                    <a:lnTo>
                      <a:pt x="26028" y="17824"/>
                    </a:lnTo>
                    <a:lnTo>
                      <a:pt x="0" y="17824"/>
                    </a:lnTo>
                    <a:close/>
                  </a:path>
                </a:pathLst>
              </a:custGeom>
              <a:solidFill>
                <a:srgbClr val="8BD5E8"/>
              </a:solidFill>
            </p:spPr>
            <p:txBody>
              <a:bodyPr/>
              <a:lstStyle/>
              <a:p>
                <a:endParaRPr lang="en-GB" sz="800"/>
              </a:p>
            </p:txBody>
          </p:sp>
          <p:sp>
            <p:nvSpPr>
              <p:cNvPr id="40" name="TextBox 32">
                <a:extLst>
                  <a:ext uri="{FF2B5EF4-FFF2-40B4-BE49-F238E27FC236}">
                    <a16:creationId xmlns:a16="http://schemas.microsoft.com/office/drawing/2014/main" id="{93ADC283-6600-0C62-3310-700A998B1B17}"/>
                  </a:ext>
                </a:extLst>
              </p:cNvPr>
              <p:cNvSpPr txBox="1"/>
              <p:nvPr/>
            </p:nvSpPr>
            <p:spPr>
              <a:xfrm>
                <a:off x="0" y="-38100"/>
                <a:ext cx="26028" cy="55924"/>
              </a:xfrm>
              <a:prstGeom prst="rect">
                <a:avLst/>
              </a:prstGeom>
            </p:spPr>
            <p:txBody>
              <a:bodyPr lIns="33867" tIns="33867" rIns="33867" bIns="33867" rtlCol="0" anchor="ctr"/>
              <a:lstStyle/>
              <a:p>
                <a:pPr algn="ctr">
                  <a:lnSpc>
                    <a:spcPts val="1773"/>
                  </a:lnSpc>
                </a:pPr>
                <a:endParaRPr sz="800"/>
              </a:p>
            </p:txBody>
          </p:sp>
        </p:grpSp>
        <p:grpSp>
          <p:nvGrpSpPr>
            <p:cNvPr id="32" name="Group 33">
              <a:extLst>
                <a:ext uri="{FF2B5EF4-FFF2-40B4-BE49-F238E27FC236}">
                  <a16:creationId xmlns:a16="http://schemas.microsoft.com/office/drawing/2014/main" id="{7360E7B7-E0A2-AA13-6DB5-0558E2119A65}"/>
                </a:ext>
              </a:extLst>
            </p:cNvPr>
            <p:cNvGrpSpPr/>
            <p:nvPr/>
          </p:nvGrpSpPr>
          <p:grpSpPr>
            <a:xfrm rot="5400000">
              <a:off x="935472" y="523695"/>
              <a:ext cx="144648" cy="126767"/>
              <a:chOff x="0" y="0"/>
              <a:chExt cx="26028" cy="22811"/>
            </a:xfrm>
          </p:grpSpPr>
          <p:sp>
            <p:nvSpPr>
              <p:cNvPr id="37" name="Freeform 34">
                <a:extLst>
                  <a:ext uri="{FF2B5EF4-FFF2-40B4-BE49-F238E27FC236}">
                    <a16:creationId xmlns:a16="http://schemas.microsoft.com/office/drawing/2014/main" id="{EC2E05B2-ECED-3D6B-C7BE-149BB23C9F63}"/>
                  </a:ext>
                </a:extLst>
              </p:cNvPr>
              <p:cNvSpPr/>
              <p:nvPr/>
            </p:nvSpPr>
            <p:spPr>
              <a:xfrm>
                <a:off x="0" y="0"/>
                <a:ext cx="26028" cy="22811"/>
              </a:xfrm>
              <a:custGeom>
                <a:avLst/>
                <a:gdLst/>
                <a:ahLst/>
                <a:cxnLst/>
                <a:rect l="l" t="t" r="r" b="b"/>
                <a:pathLst>
                  <a:path w="26028" h="22811">
                    <a:moveTo>
                      <a:pt x="0" y="0"/>
                    </a:moveTo>
                    <a:lnTo>
                      <a:pt x="26028" y="0"/>
                    </a:lnTo>
                    <a:lnTo>
                      <a:pt x="26028" y="22811"/>
                    </a:lnTo>
                    <a:lnTo>
                      <a:pt x="0" y="22811"/>
                    </a:lnTo>
                    <a:close/>
                  </a:path>
                </a:pathLst>
              </a:custGeom>
              <a:solidFill>
                <a:srgbClr val="8BD5E8"/>
              </a:solidFill>
            </p:spPr>
            <p:txBody>
              <a:bodyPr/>
              <a:lstStyle/>
              <a:p>
                <a:endParaRPr lang="en-GB" sz="800"/>
              </a:p>
            </p:txBody>
          </p:sp>
          <p:sp>
            <p:nvSpPr>
              <p:cNvPr id="38" name="TextBox 35">
                <a:extLst>
                  <a:ext uri="{FF2B5EF4-FFF2-40B4-BE49-F238E27FC236}">
                    <a16:creationId xmlns:a16="http://schemas.microsoft.com/office/drawing/2014/main" id="{B5CE86A3-B799-05EF-7D8E-FBD60FA1BD60}"/>
                  </a:ext>
                </a:extLst>
              </p:cNvPr>
              <p:cNvSpPr txBox="1"/>
              <p:nvPr/>
            </p:nvSpPr>
            <p:spPr>
              <a:xfrm>
                <a:off x="0" y="-38100"/>
                <a:ext cx="26028" cy="60911"/>
              </a:xfrm>
              <a:prstGeom prst="rect">
                <a:avLst/>
              </a:prstGeom>
            </p:spPr>
            <p:txBody>
              <a:bodyPr lIns="33867" tIns="33867" rIns="33867" bIns="33867" rtlCol="0" anchor="ctr"/>
              <a:lstStyle/>
              <a:p>
                <a:pPr algn="ctr">
                  <a:lnSpc>
                    <a:spcPts val="1773"/>
                  </a:lnSpc>
                </a:pPr>
                <a:endParaRPr sz="800"/>
              </a:p>
            </p:txBody>
          </p:sp>
        </p:grpSp>
        <p:grpSp>
          <p:nvGrpSpPr>
            <p:cNvPr id="33" name="Group 36">
              <a:extLst>
                <a:ext uri="{FF2B5EF4-FFF2-40B4-BE49-F238E27FC236}">
                  <a16:creationId xmlns:a16="http://schemas.microsoft.com/office/drawing/2014/main" id="{E4022DE8-80A4-969C-49DD-D5F4DEDA41D3}"/>
                </a:ext>
              </a:extLst>
            </p:cNvPr>
            <p:cNvGrpSpPr/>
            <p:nvPr/>
          </p:nvGrpSpPr>
          <p:grpSpPr>
            <a:xfrm>
              <a:off x="727507" y="658008"/>
              <a:ext cx="577475" cy="577475"/>
              <a:chOff x="0" y="0"/>
              <a:chExt cx="812800" cy="812800"/>
            </a:xfrm>
          </p:grpSpPr>
          <p:sp>
            <p:nvSpPr>
              <p:cNvPr id="35" name="Freeform 37">
                <a:extLst>
                  <a:ext uri="{FF2B5EF4-FFF2-40B4-BE49-F238E27FC236}">
                    <a16:creationId xmlns:a16="http://schemas.microsoft.com/office/drawing/2014/main" id="{59E9F761-CD44-F595-5077-D5DF0D7630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sz="800"/>
              </a:p>
            </p:txBody>
          </p:sp>
          <p:sp>
            <p:nvSpPr>
              <p:cNvPr id="36" name="TextBox 38">
                <a:extLst>
                  <a:ext uri="{FF2B5EF4-FFF2-40B4-BE49-F238E27FC236}">
                    <a16:creationId xmlns:a16="http://schemas.microsoft.com/office/drawing/2014/main" id="{2FE032FE-AD30-6461-8517-8AD464F8DAF6}"/>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34" name="Freeform 39">
              <a:extLst>
                <a:ext uri="{FF2B5EF4-FFF2-40B4-BE49-F238E27FC236}">
                  <a16:creationId xmlns:a16="http://schemas.microsoft.com/office/drawing/2014/main" id="{CCCD0967-7052-E63D-93AE-78A8C73E77C4}"/>
                </a:ext>
              </a:extLst>
            </p:cNvPr>
            <p:cNvSpPr/>
            <p:nvPr/>
          </p:nvSpPr>
          <p:spPr>
            <a:xfrm>
              <a:off x="0" y="0"/>
              <a:ext cx="1987877" cy="2267541"/>
            </a:xfrm>
            <a:custGeom>
              <a:avLst/>
              <a:gdLst/>
              <a:ahLst/>
              <a:cxnLst/>
              <a:rect l="l" t="t" r="r" b="b"/>
              <a:pathLst>
                <a:path w="1987877" h="2267541">
                  <a:moveTo>
                    <a:pt x="0" y="0"/>
                  </a:moveTo>
                  <a:lnTo>
                    <a:pt x="1987877" y="0"/>
                  </a:lnTo>
                  <a:lnTo>
                    <a:pt x="1987877" y="2267541"/>
                  </a:lnTo>
                  <a:lnTo>
                    <a:pt x="0" y="2267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55" name="Freeform 46">
            <a:extLst>
              <a:ext uri="{FF2B5EF4-FFF2-40B4-BE49-F238E27FC236}">
                <a16:creationId xmlns:a16="http://schemas.microsoft.com/office/drawing/2014/main" id="{EE5A4305-3AE8-6535-B718-01B827FA66AF}"/>
              </a:ext>
            </a:extLst>
          </p:cNvPr>
          <p:cNvSpPr/>
          <p:nvPr/>
        </p:nvSpPr>
        <p:spPr>
          <a:xfrm>
            <a:off x="4248527" y="2824969"/>
            <a:ext cx="839159" cy="937607"/>
          </a:xfrm>
          <a:custGeom>
            <a:avLst/>
            <a:gdLst/>
            <a:ahLst/>
            <a:cxnLst/>
            <a:rect l="l" t="t" r="r" b="b"/>
            <a:pathLst>
              <a:path w="1258738" h="1406411">
                <a:moveTo>
                  <a:pt x="0" y="0"/>
                </a:moveTo>
                <a:lnTo>
                  <a:pt x="1258738" y="0"/>
                </a:lnTo>
                <a:lnTo>
                  <a:pt x="1258738" y="1406411"/>
                </a:lnTo>
                <a:lnTo>
                  <a:pt x="0" y="14064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56" name="Freeform 47">
            <a:extLst>
              <a:ext uri="{FF2B5EF4-FFF2-40B4-BE49-F238E27FC236}">
                <a16:creationId xmlns:a16="http://schemas.microsoft.com/office/drawing/2014/main" id="{00412349-61A1-12D1-EFCF-9F8674945188}"/>
              </a:ext>
            </a:extLst>
          </p:cNvPr>
          <p:cNvSpPr/>
          <p:nvPr/>
        </p:nvSpPr>
        <p:spPr>
          <a:xfrm>
            <a:off x="7046383" y="2916105"/>
            <a:ext cx="955021" cy="755335"/>
          </a:xfrm>
          <a:custGeom>
            <a:avLst/>
            <a:gdLst/>
            <a:ahLst/>
            <a:cxnLst/>
            <a:rect l="l" t="t" r="r" b="b"/>
            <a:pathLst>
              <a:path w="1432532" h="1133002">
                <a:moveTo>
                  <a:pt x="0" y="0"/>
                </a:moveTo>
                <a:lnTo>
                  <a:pt x="1432532" y="0"/>
                </a:lnTo>
                <a:lnTo>
                  <a:pt x="1432532" y="1133002"/>
                </a:lnTo>
                <a:lnTo>
                  <a:pt x="0" y="1133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pic>
        <p:nvPicPr>
          <p:cNvPr id="58" name="Picture 57" descr="A diagram of numbers and arrows&#10;&#10;AI-generated content may be incorrect.">
            <a:extLst>
              <a:ext uri="{FF2B5EF4-FFF2-40B4-BE49-F238E27FC236}">
                <a16:creationId xmlns:a16="http://schemas.microsoft.com/office/drawing/2014/main" id="{D1D2E329-04C9-223B-310F-0BDC67F75D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62932" y="2680570"/>
            <a:ext cx="902753" cy="1252451"/>
          </a:xfrm>
          <a:prstGeom prst="rect">
            <a:avLst/>
          </a:prstGeom>
        </p:spPr>
      </p:pic>
      <p:sp>
        <p:nvSpPr>
          <p:cNvPr id="22" name="TextBox 21">
            <a:extLst>
              <a:ext uri="{FF2B5EF4-FFF2-40B4-BE49-F238E27FC236}">
                <a16:creationId xmlns:a16="http://schemas.microsoft.com/office/drawing/2014/main" id="{9858E139-9216-DCC2-AEC0-AA3F7CFEC52D}"/>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1720631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52774-4AEE-D9DD-6F76-E1318E85434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A40469ED-5A0B-2526-F036-06DE54A58D7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965B9B4-891F-8638-C761-947A09146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E0E3CA14-AE2F-EC99-E62F-4508616EA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2137501-82DD-C9C8-F1DB-D11244CFBD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F69AFC8D-80FB-D397-B2C6-09F9BD4DEEE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556CA7E7-9741-8124-49B8-C97F093528F6}"/>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2DB585E-EB37-6825-AB22-D9660E054C7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E16EBD8-DE61-C9A3-05B9-E8907368CC53}"/>
              </a:ext>
            </a:extLst>
          </p:cNvPr>
          <p:cNvSpPr txBox="1"/>
          <p:nvPr/>
        </p:nvSpPr>
        <p:spPr>
          <a:xfrm>
            <a:off x="1239585" y="4177429"/>
            <a:ext cx="279958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oral health outreach </a:t>
            </a:r>
            <a:r>
              <a:rPr lang="en-US" sz="1400" err="1">
                <a:solidFill>
                  <a:srgbClr val="000000"/>
                </a:solidFill>
                <a:latin typeface="Arial"/>
                <a:ea typeface="Arial"/>
                <a:cs typeface="Arial"/>
                <a:sym typeface="Arial"/>
              </a:rPr>
              <a:t>programmes</a:t>
            </a:r>
            <a:r>
              <a:rPr lang="en-US" sz="1400">
                <a:solidFill>
                  <a:srgbClr val="000000"/>
                </a:solidFill>
                <a:latin typeface="Arial"/>
                <a:ea typeface="Arial"/>
                <a:cs typeface="Arial"/>
                <a:sym typeface="Arial"/>
              </a:rPr>
              <a:t> where only the OHP team travels. An example is </a:t>
            </a:r>
            <a:r>
              <a:rPr lang="en-US" sz="1400">
                <a:solidFill>
                  <a:srgbClr val="000000"/>
                </a:solidFill>
                <a:latin typeface="Arial"/>
                <a:ea typeface="Arial"/>
                <a:cs typeface="Arial"/>
                <a:sym typeface="Arial"/>
                <a:hlinkClick r:id="rId6"/>
              </a:rPr>
              <a:t>Childsmile</a:t>
            </a:r>
            <a:r>
              <a:rPr lang="en-US" sz="1400">
                <a:solidFill>
                  <a:srgbClr val="000000"/>
                </a:solidFill>
                <a:latin typeface="Arial"/>
                <a:ea typeface="Arial"/>
                <a:cs typeface="Arial"/>
                <a:sym typeface="Arial"/>
              </a:rPr>
              <a:t> with reduced travel, carbon emissions, and improved air quality. </a:t>
            </a:r>
          </a:p>
        </p:txBody>
      </p:sp>
      <p:sp>
        <p:nvSpPr>
          <p:cNvPr id="3" name="TextBox 2">
            <a:extLst>
              <a:ext uri="{FF2B5EF4-FFF2-40B4-BE49-F238E27FC236}">
                <a16:creationId xmlns:a16="http://schemas.microsoft.com/office/drawing/2014/main" id="{A141D13F-1205-AEBC-AC74-1EC654FD347A}"/>
              </a:ext>
            </a:extLst>
          </p:cNvPr>
          <p:cNvSpPr txBox="1"/>
          <p:nvPr/>
        </p:nvSpPr>
        <p:spPr>
          <a:xfrm>
            <a:off x="4893519" y="4177430"/>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Provision of on-site preventive care facilities in nursing and care homes. </a:t>
            </a:r>
          </a:p>
        </p:txBody>
      </p:sp>
      <p:sp>
        <p:nvSpPr>
          <p:cNvPr id="12" name="TextBox 11">
            <a:extLst>
              <a:ext uri="{FF2B5EF4-FFF2-40B4-BE49-F238E27FC236}">
                <a16:creationId xmlns:a16="http://schemas.microsoft.com/office/drawing/2014/main" id="{F4363A13-2260-E733-04B3-7BC18BD92FF2}"/>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Centralized resources, procurement, waste management, and circularity.</a:t>
            </a:r>
          </a:p>
        </p:txBody>
      </p:sp>
      <p:sp>
        <p:nvSpPr>
          <p:cNvPr id="18" name="Freeform 11">
            <a:extLst>
              <a:ext uri="{FF2B5EF4-FFF2-40B4-BE49-F238E27FC236}">
                <a16:creationId xmlns:a16="http://schemas.microsoft.com/office/drawing/2014/main" id="{9085DD7F-E932-C627-A3B5-581A07E10A18}"/>
              </a:ext>
            </a:extLst>
          </p:cNvPr>
          <p:cNvSpPr/>
          <p:nvPr/>
        </p:nvSpPr>
        <p:spPr>
          <a:xfrm>
            <a:off x="5713072" y="2818353"/>
            <a:ext cx="765857" cy="950838"/>
          </a:xfrm>
          <a:custGeom>
            <a:avLst/>
            <a:gdLst/>
            <a:ahLst/>
            <a:cxnLst/>
            <a:rect l="l" t="t" r="r" b="b"/>
            <a:pathLst>
              <a:path w="1148785" h="1426257">
                <a:moveTo>
                  <a:pt x="0" y="0"/>
                </a:moveTo>
                <a:lnTo>
                  <a:pt x="1148786" y="0"/>
                </a:lnTo>
                <a:lnTo>
                  <a:pt x="1148786" y="1426257"/>
                </a:lnTo>
                <a:lnTo>
                  <a:pt x="0" y="1426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800"/>
          </a:p>
        </p:txBody>
      </p:sp>
      <p:grpSp>
        <p:nvGrpSpPr>
          <p:cNvPr id="19" name="Group 12">
            <a:extLst>
              <a:ext uri="{FF2B5EF4-FFF2-40B4-BE49-F238E27FC236}">
                <a16:creationId xmlns:a16="http://schemas.microsoft.com/office/drawing/2014/main" id="{D1E21C01-FD18-CC59-C74E-53551A9D7410}"/>
              </a:ext>
            </a:extLst>
          </p:cNvPr>
          <p:cNvGrpSpPr/>
          <p:nvPr/>
        </p:nvGrpSpPr>
        <p:grpSpPr>
          <a:xfrm>
            <a:off x="2081236" y="2725869"/>
            <a:ext cx="1125869" cy="1135807"/>
            <a:chOff x="0" y="0"/>
            <a:chExt cx="2251738" cy="2271614"/>
          </a:xfrm>
        </p:grpSpPr>
        <p:grpSp>
          <p:nvGrpSpPr>
            <p:cNvPr id="20" name="Group 13">
              <a:extLst>
                <a:ext uri="{FF2B5EF4-FFF2-40B4-BE49-F238E27FC236}">
                  <a16:creationId xmlns:a16="http://schemas.microsoft.com/office/drawing/2014/main" id="{4CD48119-4D82-DBD6-BD62-CAEA9B9978F6}"/>
                </a:ext>
              </a:extLst>
            </p:cNvPr>
            <p:cNvGrpSpPr/>
            <p:nvPr/>
          </p:nvGrpSpPr>
          <p:grpSpPr>
            <a:xfrm>
              <a:off x="533747" y="49446"/>
              <a:ext cx="1166237" cy="1166237"/>
              <a:chOff x="0" y="0"/>
              <a:chExt cx="812800" cy="812800"/>
            </a:xfrm>
          </p:grpSpPr>
          <p:sp>
            <p:nvSpPr>
              <p:cNvPr id="25" name="Freeform 14">
                <a:extLst>
                  <a:ext uri="{FF2B5EF4-FFF2-40B4-BE49-F238E27FC236}">
                    <a16:creationId xmlns:a16="http://schemas.microsoft.com/office/drawing/2014/main" id="{D9B378B9-0BAC-C744-FCD9-EE509985F7A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26" name="TextBox 15">
                <a:extLst>
                  <a:ext uri="{FF2B5EF4-FFF2-40B4-BE49-F238E27FC236}">
                    <a16:creationId xmlns:a16="http://schemas.microsoft.com/office/drawing/2014/main" id="{7C6E756B-1C16-C4C8-21B1-51FB771D84F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1" name="Freeform 16">
              <a:extLst>
                <a:ext uri="{FF2B5EF4-FFF2-40B4-BE49-F238E27FC236}">
                  <a16:creationId xmlns:a16="http://schemas.microsoft.com/office/drawing/2014/main" id="{8B9499E2-D025-7018-F6F0-88155FE0F872}"/>
                </a:ext>
              </a:extLst>
            </p:cNvPr>
            <p:cNvSpPr/>
            <p:nvPr/>
          </p:nvSpPr>
          <p:spPr>
            <a:xfrm>
              <a:off x="0" y="0"/>
              <a:ext cx="2251738" cy="2271614"/>
            </a:xfrm>
            <a:custGeom>
              <a:avLst/>
              <a:gdLst/>
              <a:ahLst/>
              <a:cxnLst/>
              <a:rect l="l" t="t" r="r" b="b"/>
              <a:pathLst>
                <a:path w="2251738" h="2271614">
                  <a:moveTo>
                    <a:pt x="0" y="0"/>
                  </a:moveTo>
                  <a:lnTo>
                    <a:pt x="2251738" y="0"/>
                  </a:lnTo>
                  <a:lnTo>
                    <a:pt x="2251738" y="2271614"/>
                  </a:lnTo>
                  <a:lnTo>
                    <a:pt x="0" y="22716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800"/>
            </a:p>
          </p:txBody>
        </p:sp>
        <p:sp>
          <p:nvSpPr>
            <p:cNvPr id="22" name="Freeform 17">
              <a:extLst>
                <a:ext uri="{FF2B5EF4-FFF2-40B4-BE49-F238E27FC236}">
                  <a16:creationId xmlns:a16="http://schemas.microsoft.com/office/drawing/2014/main" id="{96750A6F-1475-8FB3-105D-00052782E2DF}"/>
                </a:ext>
              </a:extLst>
            </p:cNvPr>
            <p:cNvSpPr/>
            <p:nvPr/>
          </p:nvSpPr>
          <p:spPr>
            <a:xfrm>
              <a:off x="714328" y="1487544"/>
              <a:ext cx="772160" cy="784071"/>
            </a:xfrm>
            <a:custGeom>
              <a:avLst/>
              <a:gdLst/>
              <a:ahLst/>
              <a:cxnLst/>
              <a:rect l="l" t="t" r="r" b="b"/>
              <a:pathLst>
                <a:path w="772160" h="784071">
                  <a:moveTo>
                    <a:pt x="0" y="0"/>
                  </a:moveTo>
                  <a:lnTo>
                    <a:pt x="772160" y="0"/>
                  </a:lnTo>
                  <a:lnTo>
                    <a:pt x="772160" y="784070"/>
                  </a:lnTo>
                  <a:lnTo>
                    <a:pt x="0" y="784070"/>
                  </a:lnTo>
                  <a:lnTo>
                    <a:pt x="0" y="0"/>
                  </a:lnTo>
                  <a:close/>
                </a:path>
              </a:pathLst>
            </a:custGeom>
            <a:blipFill>
              <a:blip r:embed="rId11">
                <a:extLst>
                  <a:ext uri="{96DAC541-7B7A-43D3-8B79-37D633B846F1}">
                    <asvg:svgBlip xmlns:asvg="http://schemas.microsoft.com/office/drawing/2016/SVG/main" r:embed="rId12"/>
                  </a:ext>
                </a:extLst>
              </a:blip>
              <a:stretch>
                <a:fillRect l="-92510" t="-189720" r="-99105"/>
              </a:stretch>
            </a:blipFill>
          </p:spPr>
          <p:txBody>
            <a:bodyPr/>
            <a:lstStyle/>
            <a:p>
              <a:endParaRPr lang="en-GB" sz="800"/>
            </a:p>
          </p:txBody>
        </p:sp>
        <p:sp>
          <p:nvSpPr>
            <p:cNvPr id="23" name="Freeform 18">
              <a:extLst>
                <a:ext uri="{FF2B5EF4-FFF2-40B4-BE49-F238E27FC236}">
                  <a16:creationId xmlns:a16="http://schemas.microsoft.com/office/drawing/2014/main" id="{9A3ECE25-7CCC-C6C6-4109-97F6B4F6FF87}"/>
                </a:ext>
              </a:extLst>
            </p:cNvPr>
            <p:cNvSpPr/>
            <p:nvPr/>
          </p:nvSpPr>
          <p:spPr>
            <a:xfrm>
              <a:off x="1466168" y="1162424"/>
              <a:ext cx="785569" cy="1109191"/>
            </a:xfrm>
            <a:custGeom>
              <a:avLst/>
              <a:gdLst/>
              <a:ahLst/>
              <a:cxnLst/>
              <a:rect l="l" t="t" r="r" b="b"/>
              <a:pathLst>
                <a:path w="785569" h="1109191">
                  <a:moveTo>
                    <a:pt x="0" y="0"/>
                  </a:moveTo>
                  <a:lnTo>
                    <a:pt x="785570" y="0"/>
                  </a:lnTo>
                  <a:lnTo>
                    <a:pt x="785570" y="1109190"/>
                  </a:lnTo>
                  <a:lnTo>
                    <a:pt x="0" y="1109190"/>
                  </a:lnTo>
                  <a:lnTo>
                    <a:pt x="0" y="0"/>
                  </a:lnTo>
                  <a:close/>
                </a:path>
              </a:pathLst>
            </a:custGeom>
            <a:blipFill>
              <a:blip r:embed="rId13">
                <a:extLst>
                  <a:ext uri="{96DAC541-7B7A-43D3-8B79-37D633B846F1}">
                    <asvg:svgBlip xmlns:asvg="http://schemas.microsoft.com/office/drawing/2016/SVG/main" r:embed="rId14"/>
                  </a:ext>
                </a:extLst>
              </a:blip>
              <a:stretch>
                <a:fillRect l="-186637" t="-104799"/>
              </a:stretch>
            </a:blipFill>
          </p:spPr>
          <p:txBody>
            <a:bodyPr/>
            <a:lstStyle/>
            <a:p>
              <a:endParaRPr lang="en-GB" sz="800"/>
            </a:p>
          </p:txBody>
        </p:sp>
      </p:grpSp>
      <p:grpSp>
        <p:nvGrpSpPr>
          <p:cNvPr id="27" name="Group 22">
            <a:extLst>
              <a:ext uri="{FF2B5EF4-FFF2-40B4-BE49-F238E27FC236}">
                <a16:creationId xmlns:a16="http://schemas.microsoft.com/office/drawing/2014/main" id="{8E0FBFF5-20C3-9EB2-6FA6-D8FD9F71CABE}"/>
              </a:ext>
            </a:extLst>
          </p:cNvPr>
          <p:cNvGrpSpPr/>
          <p:nvPr/>
        </p:nvGrpSpPr>
        <p:grpSpPr>
          <a:xfrm>
            <a:off x="9050027" y="2771601"/>
            <a:ext cx="995607" cy="1044343"/>
            <a:chOff x="0" y="0"/>
            <a:chExt cx="1991215" cy="2088687"/>
          </a:xfrm>
        </p:grpSpPr>
        <p:grpSp>
          <p:nvGrpSpPr>
            <p:cNvPr id="28" name="Group 23">
              <a:extLst>
                <a:ext uri="{FF2B5EF4-FFF2-40B4-BE49-F238E27FC236}">
                  <a16:creationId xmlns:a16="http://schemas.microsoft.com/office/drawing/2014/main" id="{E75CE36E-D400-9158-E2C9-C005562A107E}"/>
                </a:ext>
              </a:extLst>
            </p:cNvPr>
            <p:cNvGrpSpPr/>
            <p:nvPr/>
          </p:nvGrpSpPr>
          <p:grpSpPr>
            <a:xfrm>
              <a:off x="723955" y="680291"/>
              <a:ext cx="880733" cy="509805"/>
              <a:chOff x="0" y="0"/>
              <a:chExt cx="173972" cy="100702"/>
            </a:xfrm>
          </p:grpSpPr>
          <p:sp>
            <p:nvSpPr>
              <p:cNvPr id="42" name="Freeform 24">
                <a:extLst>
                  <a:ext uri="{FF2B5EF4-FFF2-40B4-BE49-F238E27FC236}">
                    <a16:creationId xmlns:a16="http://schemas.microsoft.com/office/drawing/2014/main" id="{702111EE-B109-A243-D804-67D7152A209A}"/>
                  </a:ext>
                </a:extLst>
              </p:cNvPr>
              <p:cNvSpPr/>
              <p:nvPr/>
            </p:nvSpPr>
            <p:spPr>
              <a:xfrm>
                <a:off x="0" y="0"/>
                <a:ext cx="173972" cy="100702"/>
              </a:xfrm>
              <a:custGeom>
                <a:avLst/>
                <a:gdLst/>
                <a:ahLst/>
                <a:cxnLst/>
                <a:rect l="l" t="t" r="r" b="b"/>
                <a:pathLst>
                  <a:path w="173972" h="100702">
                    <a:moveTo>
                      <a:pt x="0" y="0"/>
                    </a:moveTo>
                    <a:lnTo>
                      <a:pt x="173972" y="0"/>
                    </a:lnTo>
                    <a:lnTo>
                      <a:pt x="173972" y="100702"/>
                    </a:lnTo>
                    <a:lnTo>
                      <a:pt x="0" y="100702"/>
                    </a:lnTo>
                    <a:close/>
                  </a:path>
                </a:pathLst>
              </a:custGeom>
              <a:solidFill>
                <a:srgbClr val="C48E49"/>
              </a:solidFill>
            </p:spPr>
            <p:txBody>
              <a:bodyPr/>
              <a:lstStyle/>
              <a:p>
                <a:endParaRPr lang="en-GB" sz="800"/>
              </a:p>
            </p:txBody>
          </p:sp>
          <p:sp>
            <p:nvSpPr>
              <p:cNvPr id="43" name="TextBox 25">
                <a:extLst>
                  <a:ext uri="{FF2B5EF4-FFF2-40B4-BE49-F238E27FC236}">
                    <a16:creationId xmlns:a16="http://schemas.microsoft.com/office/drawing/2014/main" id="{347B480F-A140-68E3-9035-A1F4E9C2F4DB}"/>
                  </a:ext>
                </a:extLst>
              </p:cNvPr>
              <p:cNvSpPr txBox="1"/>
              <p:nvPr/>
            </p:nvSpPr>
            <p:spPr>
              <a:xfrm>
                <a:off x="0" y="-38100"/>
                <a:ext cx="173972" cy="138802"/>
              </a:xfrm>
              <a:prstGeom prst="rect">
                <a:avLst/>
              </a:prstGeom>
            </p:spPr>
            <p:txBody>
              <a:bodyPr lIns="33867" tIns="33867" rIns="33867" bIns="33867" rtlCol="0" anchor="ctr"/>
              <a:lstStyle/>
              <a:p>
                <a:pPr algn="ctr">
                  <a:lnSpc>
                    <a:spcPts val="1773"/>
                  </a:lnSpc>
                </a:pPr>
                <a:endParaRPr sz="800"/>
              </a:p>
            </p:txBody>
          </p:sp>
        </p:grpSp>
        <p:grpSp>
          <p:nvGrpSpPr>
            <p:cNvPr id="29" name="Group 26">
              <a:extLst>
                <a:ext uri="{FF2B5EF4-FFF2-40B4-BE49-F238E27FC236}">
                  <a16:creationId xmlns:a16="http://schemas.microsoft.com/office/drawing/2014/main" id="{2F86A61D-0698-F5BD-45FC-0A0A06239D9A}"/>
                </a:ext>
              </a:extLst>
            </p:cNvPr>
            <p:cNvGrpSpPr/>
            <p:nvPr/>
          </p:nvGrpSpPr>
          <p:grpSpPr>
            <a:xfrm rot="1691135">
              <a:off x="798813" y="864351"/>
              <a:ext cx="541455" cy="509805"/>
              <a:chOff x="0" y="0"/>
              <a:chExt cx="106954" cy="100702"/>
            </a:xfrm>
          </p:grpSpPr>
          <p:sp>
            <p:nvSpPr>
              <p:cNvPr id="40" name="Freeform 27">
                <a:extLst>
                  <a:ext uri="{FF2B5EF4-FFF2-40B4-BE49-F238E27FC236}">
                    <a16:creationId xmlns:a16="http://schemas.microsoft.com/office/drawing/2014/main" id="{96E4C38D-18E5-AB66-B6EE-F0D4C4E681D9}"/>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41" name="TextBox 28">
                <a:extLst>
                  <a:ext uri="{FF2B5EF4-FFF2-40B4-BE49-F238E27FC236}">
                    <a16:creationId xmlns:a16="http://schemas.microsoft.com/office/drawing/2014/main" id="{A38D56DA-2417-F418-BC6D-C03CCE8E06A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0" name="Group 29">
              <a:extLst>
                <a:ext uri="{FF2B5EF4-FFF2-40B4-BE49-F238E27FC236}">
                  <a16:creationId xmlns:a16="http://schemas.microsoft.com/office/drawing/2014/main" id="{F9CC0DCA-DE43-2FCA-698C-D96F20EB2995}"/>
                </a:ext>
              </a:extLst>
            </p:cNvPr>
            <p:cNvGrpSpPr/>
            <p:nvPr/>
          </p:nvGrpSpPr>
          <p:grpSpPr>
            <a:xfrm rot="3455983">
              <a:off x="973676" y="851733"/>
              <a:ext cx="541455" cy="509805"/>
              <a:chOff x="0" y="0"/>
              <a:chExt cx="106954" cy="100702"/>
            </a:xfrm>
          </p:grpSpPr>
          <p:sp>
            <p:nvSpPr>
              <p:cNvPr id="38" name="Freeform 30">
                <a:extLst>
                  <a:ext uri="{FF2B5EF4-FFF2-40B4-BE49-F238E27FC236}">
                    <a16:creationId xmlns:a16="http://schemas.microsoft.com/office/drawing/2014/main" id="{D499DA4F-EE34-F00D-C290-F158F31B5C3F}"/>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9" name="TextBox 31">
                <a:extLst>
                  <a:ext uri="{FF2B5EF4-FFF2-40B4-BE49-F238E27FC236}">
                    <a16:creationId xmlns:a16="http://schemas.microsoft.com/office/drawing/2014/main" id="{7BD415F3-EDD3-A991-E681-3A4DEE3F2C4A}"/>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1" name="Group 32">
              <a:extLst>
                <a:ext uri="{FF2B5EF4-FFF2-40B4-BE49-F238E27FC236}">
                  <a16:creationId xmlns:a16="http://schemas.microsoft.com/office/drawing/2014/main" id="{D1B8B82B-6DAC-336A-CE66-A41D6F5E5DC3}"/>
                </a:ext>
              </a:extLst>
            </p:cNvPr>
            <p:cNvGrpSpPr/>
            <p:nvPr/>
          </p:nvGrpSpPr>
          <p:grpSpPr>
            <a:xfrm rot="3489330">
              <a:off x="813512" y="511801"/>
              <a:ext cx="541455" cy="509805"/>
              <a:chOff x="0" y="0"/>
              <a:chExt cx="106954" cy="100702"/>
            </a:xfrm>
          </p:grpSpPr>
          <p:sp>
            <p:nvSpPr>
              <p:cNvPr id="36" name="Freeform 33">
                <a:extLst>
                  <a:ext uri="{FF2B5EF4-FFF2-40B4-BE49-F238E27FC236}">
                    <a16:creationId xmlns:a16="http://schemas.microsoft.com/office/drawing/2014/main" id="{BE39E6C8-B56E-EC27-F78F-1F5F5CF75FAA}"/>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7" name="TextBox 34">
                <a:extLst>
                  <a:ext uri="{FF2B5EF4-FFF2-40B4-BE49-F238E27FC236}">
                    <a16:creationId xmlns:a16="http://schemas.microsoft.com/office/drawing/2014/main" id="{44E73E6D-5071-3107-2048-D2F48B966DAF}"/>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grpSp>
          <p:nvGrpSpPr>
            <p:cNvPr id="32" name="Group 35">
              <a:extLst>
                <a:ext uri="{FF2B5EF4-FFF2-40B4-BE49-F238E27FC236}">
                  <a16:creationId xmlns:a16="http://schemas.microsoft.com/office/drawing/2014/main" id="{A333E6B9-53B4-0AE6-4EC4-1BB79AF7AB61}"/>
                </a:ext>
              </a:extLst>
            </p:cNvPr>
            <p:cNvGrpSpPr/>
            <p:nvPr/>
          </p:nvGrpSpPr>
          <p:grpSpPr>
            <a:xfrm rot="1591308">
              <a:off x="977899" y="527303"/>
              <a:ext cx="541455" cy="509805"/>
              <a:chOff x="0" y="0"/>
              <a:chExt cx="106954" cy="100702"/>
            </a:xfrm>
          </p:grpSpPr>
          <p:sp>
            <p:nvSpPr>
              <p:cNvPr id="34" name="Freeform 36">
                <a:extLst>
                  <a:ext uri="{FF2B5EF4-FFF2-40B4-BE49-F238E27FC236}">
                    <a16:creationId xmlns:a16="http://schemas.microsoft.com/office/drawing/2014/main" id="{528CFA70-1909-04F0-11FF-DA5EC068A0E5}"/>
                  </a:ext>
                </a:extLst>
              </p:cNvPr>
              <p:cNvSpPr/>
              <p:nvPr/>
            </p:nvSpPr>
            <p:spPr>
              <a:xfrm>
                <a:off x="0" y="0"/>
                <a:ext cx="106954" cy="100702"/>
              </a:xfrm>
              <a:custGeom>
                <a:avLst/>
                <a:gdLst/>
                <a:ahLst/>
                <a:cxnLst/>
                <a:rect l="l" t="t" r="r" b="b"/>
                <a:pathLst>
                  <a:path w="106954" h="100702">
                    <a:moveTo>
                      <a:pt x="0" y="0"/>
                    </a:moveTo>
                    <a:lnTo>
                      <a:pt x="106954" y="0"/>
                    </a:lnTo>
                    <a:lnTo>
                      <a:pt x="106954" y="100702"/>
                    </a:lnTo>
                    <a:lnTo>
                      <a:pt x="0" y="100702"/>
                    </a:lnTo>
                    <a:close/>
                  </a:path>
                </a:pathLst>
              </a:custGeom>
              <a:solidFill>
                <a:srgbClr val="C48E49"/>
              </a:solidFill>
            </p:spPr>
            <p:txBody>
              <a:bodyPr/>
              <a:lstStyle/>
              <a:p>
                <a:endParaRPr lang="en-GB" sz="800"/>
              </a:p>
            </p:txBody>
          </p:sp>
          <p:sp>
            <p:nvSpPr>
              <p:cNvPr id="35" name="TextBox 37">
                <a:extLst>
                  <a:ext uri="{FF2B5EF4-FFF2-40B4-BE49-F238E27FC236}">
                    <a16:creationId xmlns:a16="http://schemas.microsoft.com/office/drawing/2014/main" id="{AF6F14AF-151D-D0AD-324F-B9B1B2A1BF3C}"/>
                  </a:ext>
                </a:extLst>
              </p:cNvPr>
              <p:cNvSpPr txBox="1"/>
              <p:nvPr/>
            </p:nvSpPr>
            <p:spPr>
              <a:xfrm>
                <a:off x="0" y="-38100"/>
                <a:ext cx="106954" cy="138802"/>
              </a:xfrm>
              <a:prstGeom prst="rect">
                <a:avLst/>
              </a:prstGeom>
            </p:spPr>
            <p:txBody>
              <a:bodyPr lIns="33867" tIns="33867" rIns="33867" bIns="33867" rtlCol="0" anchor="ctr"/>
              <a:lstStyle/>
              <a:p>
                <a:pPr algn="ctr">
                  <a:lnSpc>
                    <a:spcPts val="1773"/>
                  </a:lnSpc>
                </a:pPr>
                <a:endParaRPr sz="800"/>
              </a:p>
            </p:txBody>
          </p:sp>
        </p:grpSp>
        <p:sp>
          <p:nvSpPr>
            <p:cNvPr id="33" name="Freeform 38">
              <a:extLst>
                <a:ext uri="{FF2B5EF4-FFF2-40B4-BE49-F238E27FC236}">
                  <a16:creationId xmlns:a16="http://schemas.microsoft.com/office/drawing/2014/main" id="{DA18C588-24B8-04DE-ED7F-5BBC5166E894}"/>
                </a:ext>
              </a:extLst>
            </p:cNvPr>
            <p:cNvSpPr/>
            <p:nvPr/>
          </p:nvSpPr>
          <p:spPr>
            <a:xfrm>
              <a:off x="0" y="0"/>
              <a:ext cx="1991215" cy="2088687"/>
            </a:xfrm>
            <a:custGeom>
              <a:avLst/>
              <a:gdLst/>
              <a:ahLst/>
              <a:cxnLst/>
              <a:rect l="l" t="t" r="r" b="b"/>
              <a:pathLst>
                <a:path w="1991215" h="2088687">
                  <a:moveTo>
                    <a:pt x="0" y="0"/>
                  </a:moveTo>
                  <a:lnTo>
                    <a:pt x="1991215" y="0"/>
                  </a:lnTo>
                  <a:lnTo>
                    <a:pt x="1991215" y="2088687"/>
                  </a:lnTo>
                  <a:lnTo>
                    <a:pt x="0" y="208868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800"/>
            </a:p>
          </p:txBody>
        </p:sp>
      </p:grpSp>
      <p:sp>
        <p:nvSpPr>
          <p:cNvPr id="24" name="TextBox 23">
            <a:extLst>
              <a:ext uri="{FF2B5EF4-FFF2-40B4-BE49-F238E27FC236}">
                <a16:creationId xmlns:a16="http://schemas.microsoft.com/office/drawing/2014/main" id="{1A8A9B34-F5C7-BE08-98AE-A8907F418844}"/>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4" name="TextBox 43">
            <a:extLst>
              <a:ext uri="{FF2B5EF4-FFF2-40B4-BE49-F238E27FC236}">
                <a16:creationId xmlns:a16="http://schemas.microsoft.com/office/drawing/2014/main" id="{4121F6B7-C218-79FC-2B7D-8D2F2FE6DB81}"/>
              </a:ext>
            </a:extLst>
          </p:cNvPr>
          <p:cNvSpPr txBox="1"/>
          <p:nvPr/>
        </p:nvSpPr>
        <p:spPr>
          <a:xfrm>
            <a:off x="1630836" y="1394764"/>
            <a:ext cx="89303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Facilitating care delivery in multi-professional health </a:t>
            </a:r>
            <a:r>
              <a:rPr lang="en-US" sz="2400" err="1">
                <a:solidFill>
                  <a:srgbClr val="ED1B2E"/>
                </a:solidFill>
                <a:latin typeface="Arial" panose="020B0604020202020204" pitchFamily="34" charset="0"/>
                <a:cs typeface="Arial" panose="020B0604020202020204" pitchFamily="34" charset="0"/>
              </a:rPr>
              <a:t>centres</a:t>
            </a:r>
            <a:r>
              <a:rPr lang="en-US" sz="2400">
                <a:solidFill>
                  <a:srgbClr val="ED1B2E"/>
                </a:solidFill>
                <a:latin typeface="Arial" panose="020B0604020202020204" pitchFamily="34" charset="0"/>
                <a:cs typeface="Arial" panose="020B0604020202020204" pitchFamily="34" charset="0"/>
              </a:rPr>
              <a:t> will mitigate the environmental impact of the care you provide.</a:t>
            </a:r>
          </a:p>
        </p:txBody>
      </p:sp>
    </p:spTree>
    <p:extLst>
      <p:ext uri="{BB962C8B-B14F-4D97-AF65-F5344CB8AC3E}">
        <p14:creationId xmlns:p14="http://schemas.microsoft.com/office/powerpoint/2010/main" val="2598298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6D88D-A000-CC70-B74E-3A5A18A75F5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F70C9E1-F894-1549-BD52-BB3A7517EC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0F2A1D7E-D431-AA04-1955-F1986E29D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478E710B-5306-9FF9-7C49-6C0128D6B1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36FAE61-BC0C-B7C1-C276-BC6C2B02D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B500870B-E55A-B279-AF3C-5C1ABD4B8064}"/>
              </a:ext>
            </a:extLst>
          </p:cNvPr>
          <p:cNvSpPr txBox="1"/>
          <p:nvPr/>
        </p:nvSpPr>
        <p:spPr>
          <a:xfrm>
            <a:off x="2607128" y="374887"/>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EDDFFDC6-72EC-A725-F706-3EC448EF4CCD}"/>
              </a:ext>
            </a:extLst>
          </p:cNvPr>
          <p:cNvSpPr txBox="1"/>
          <p:nvPr/>
        </p:nvSpPr>
        <p:spPr>
          <a:xfrm>
            <a:off x="2049376" y="1074065"/>
            <a:ext cx="8093242" cy="1769715"/>
          </a:xfrm>
          <a:prstGeom prst="rect">
            <a:avLst/>
          </a:prstGeom>
          <a:noFill/>
        </p:spPr>
        <p:txBody>
          <a:bodyPr wrap="square" rtlCol="0">
            <a:spAutoFit/>
          </a:bodyPr>
          <a:lstStyle/>
          <a:p>
            <a:r>
              <a:rPr lang="en-US" sz="2100">
                <a:solidFill>
                  <a:srgbClr val="ED1B2E"/>
                </a:solidFill>
                <a:latin typeface="Arial" panose="020B0604020202020204" pitchFamily="34" charset="0"/>
                <a:cs typeface="Arial" panose="020B0604020202020204" pitchFamily="34" charset="0"/>
              </a:rPr>
              <a:t>The provision of professionally delivered oral healthcare results in</a:t>
            </a:r>
          </a:p>
          <a:p>
            <a:r>
              <a:rPr lang="en-US" sz="2100">
                <a:solidFill>
                  <a:srgbClr val="ED1B2E"/>
                </a:solidFill>
                <a:latin typeface="Arial" panose="020B0604020202020204" pitchFamily="34" charset="0"/>
                <a:cs typeface="Arial" panose="020B0604020202020204" pitchFamily="34" charset="0"/>
              </a:rPr>
              <a:t>significant environmental impacts from: </a:t>
            </a:r>
          </a:p>
          <a:p>
            <a:endParaRPr lang="en-US" sz="400">
              <a:solidFill>
                <a:srgbClr val="ED1B2E"/>
              </a:solidFill>
              <a:latin typeface="Arial" panose="020B0604020202020204" pitchFamily="34" charset="0"/>
              <a:cs typeface="Arial" panose="020B0604020202020204" pitchFamily="34" charset="0"/>
            </a:endParaRP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staff commute and patient travel; </a:t>
            </a:r>
          </a:p>
          <a:p>
            <a:pPr marL="514350" indent="-514350">
              <a:buFont typeface="+mj-lt"/>
              <a:buAutoNum type="romanLcPeriod"/>
            </a:pPr>
            <a:r>
              <a:rPr lang="en-US" sz="2100">
                <a:solidFill>
                  <a:srgbClr val="ED1B2E"/>
                </a:solidFill>
                <a:latin typeface="Arial" panose="020B0604020202020204" pitchFamily="34" charset="0"/>
                <a:cs typeface="Arial" panose="020B0604020202020204" pitchFamily="34" charset="0"/>
              </a:rPr>
              <a:t>the product supply chain and management of waste from the dental practice.</a:t>
            </a:r>
          </a:p>
        </p:txBody>
      </p:sp>
      <p:sp>
        <p:nvSpPr>
          <p:cNvPr id="4" name="Oval 3">
            <a:extLst>
              <a:ext uri="{FF2B5EF4-FFF2-40B4-BE49-F238E27FC236}">
                <a16:creationId xmlns:a16="http://schemas.microsoft.com/office/drawing/2014/main" id="{7341F79D-DB26-863A-24BD-D1863CAEFDB3}"/>
              </a:ext>
            </a:extLst>
          </p:cNvPr>
          <p:cNvSpPr/>
          <p:nvPr/>
        </p:nvSpPr>
        <p:spPr>
          <a:xfrm>
            <a:off x="1913102"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8B61E985-00BD-9578-AA20-A006A7AB2C13}"/>
              </a:ext>
            </a:extLst>
          </p:cNvPr>
          <p:cNvSpPr/>
          <p:nvPr/>
        </p:nvSpPr>
        <p:spPr>
          <a:xfrm>
            <a:off x="8826350"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92216AD-B370-2189-166B-8C47D6805E21}"/>
              </a:ext>
            </a:extLst>
          </p:cNvPr>
          <p:cNvSpPr txBox="1"/>
          <p:nvPr/>
        </p:nvSpPr>
        <p:spPr>
          <a:xfrm>
            <a:off x="1337959" y="4554415"/>
            <a:ext cx="253833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These environmental impacts are inversely related to the oral health and disease risk status of the individual.  </a:t>
            </a:r>
          </a:p>
        </p:txBody>
      </p:sp>
      <p:sp>
        <p:nvSpPr>
          <p:cNvPr id="3" name="TextBox 2">
            <a:extLst>
              <a:ext uri="{FF2B5EF4-FFF2-40B4-BE49-F238E27FC236}">
                <a16:creationId xmlns:a16="http://schemas.microsoft.com/office/drawing/2014/main" id="{E25BE0C8-9E87-6E28-A83F-60BDB10527ED}"/>
              </a:ext>
            </a:extLst>
          </p:cNvPr>
          <p:cNvSpPr txBox="1"/>
          <p:nvPr/>
        </p:nvSpPr>
        <p:spPr>
          <a:xfrm>
            <a:off x="4728676" y="4554415"/>
            <a:ext cx="273464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That is, good oral health equates to minimal environmental impacts. </a:t>
            </a:r>
          </a:p>
        </p:txBody>
      </p:sp>
      <p:sp>
        <p:nvSpPr>
          <p:cNvPr id="12" name="TextBox 11">
            <a:extLst>
              <a:ext uri="{FF2B5EF4-FFF2-40B4-BE49-F238E27FC236}">
                <a16:creationId xmlns:a16="http://schemas.microsoft.com/office/drawing/2014/main" id="{7165B197-2DD7-6C1D-EE08-2920A9EFA43B}"/>
              </a:ext>
            </a:extLst>
          </p:cNvPr>
          <p:cNvSpPr txBox="1"/>
          <p:nvPr/>
        </p:nvSpPr>
        <p:spPr>
          <a:xfrm>
            <a:off x="7792414" y="4554415"/>
            <a:ext cx="3520420" cy="143885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Good oral health requires fewer operative interventions, with a consequential reduction of all environmental impacts (Staff commute and patient travel; as well as the manufacturing, distribution, and waste management of materials and sundries used in the dental practice.)</a:t>
            </a:r>
          </a:p>
        </p:txBody>
      </p:sp>
      <p:pic>
        <p:nvPicPr>
          <p:cNvPr id="25" name="Picture 24" descr="A blue and white faucet&#10;&#10;AI-generated content may be incorrect.">
            <a:extLst>
              <a:ext uri="{FF2B5EF4-FFF2-40B4-BE49-F238E27FC236}">
                <a16:creationId xmlns:a16="http://schemas.microsoft.com/office/drawing/2014/main" id="{992D669C-18B5-B00B-28FC-A3A6BC4AF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5686" y="3323379"/>
            <a:ext cx="1238514" cy="770041"/>
          </a:xfrm>
          <a:prstGeom prst="rect">
            <a:avLst/>
          </a:prstGeom>
        </p:spPr>
      </p:pic>
      <p:pic>
        <p:nvPicPr>
          <p:cNvPr id="27" name="Picture 26" descr="A logo of a tooth with a cross on it&#10;&#10;AI-generated content may be incorrect.">
            <a:extLst>
              <a:ext uri="{FF2B5EF4-FFF2-40B4-BE49-F238E27FC236}">
                <a16:creationId xmlns:a16="http://schemas.microsoft.com/office/drawing/2014/main" id="{635C2073-01D7-FD7A-560D-80AF6EBDF4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69723" y="2944201"/>
            <a:ext cx="1452548" cy="1452548"/>
          </a:xfrm>
          <a:prstGeom prst="rect">
            <a:avLst/>
          </a:prstGeom>
        </p:spPr>
      </p:pic>
      <p:pic>
        <p:nvPicPr>
          <p:cNvPr id="29" name="Picture 28" descr="A tooth with a toothbrush&#10;&#10;AI-generated content may be incorrect.">
            <a:extLst>
              <a:ext uri="{FF2B5EF4-FFF2-40B4-BE49-F238E27FC236}">
                <a16:creationId xmlns:a16="http://schemas.microsoft.com/office/drawing/2014/main" id="{8B2319E0-7FFE-EEBF-4D04-3B1E33848E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1531" y="3124475"/>
            <a:ext cx="1126680" cy="1068689"/>
          </a:xfrm>
          <a:prstGeom prst="rect">
            <a:avLst/>
          </a:prstGeom>
        </p:spPr>
      </p:pic>
      <p:sp>
        <p:nvSpPr>
          <p:cNvPr id="9" name="Oval 8">
            <a:extLst>
              <a:ext uri="{FF2B5EF4-FFF2-40B4-BE49-F238E27FC236}">
                <a16:creationId xmlns:a16="http://schemas.microsoft.com/office/drawing/2014/main" id="{194322F5-DFD0-2403-1770-7985F733937E}"/>
              </a:ext>
            </a:extLst>
          </p:cNvPr>
          <p:cNvSpPr/>
          <p:nvPr/>
        </p:nvSpPr>
        <p:spPr>
          <a:xfrm>
            <a:off x="5369726" y="294420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Tree>
    <p:extLst>
      <p:ext uri="{BB962C8B-B14F-4D97-AF65-F5344CB8AC3E}">
        <p14:creationId xmlns:p14="http://schemas.microsoft.com/office/powerpoint/2010/main" val="367237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E42E88-F11E-E283-C382-80BB6F1FC0F5}"/>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2228ACFA-3BAC-8105-19F9-43A0BACDB8A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4953A55-73F9-88FC-31FC-88996A6EB522}"/>
              </a:ext>
            </a:extLst>
          </p:cNvPr>
          <p:cNvSpPr txBox="1"/>
          <p:nvPr/>
        </p:nvSpPr>
        <p:spPr>
          <a:xfrm>
            <a:off x="468591" y="3342090"/>
            <a:ext cx="7809995" cy="1754326"/>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Energy and </a:t>
            </a:r>
          </a:p>
          <a:p>
            <a:r>
              <a:rPr lang="en-US" sz="5400" b="1">
                <a:solidFill>
                  <a:srgbClr val="00538F"/>
                </a:solidFill>
                <a:latin typeface="Arial" panose="020B0604020202020204" pitchFamily="34" charset="0"/>
                <a:cs typeface="Arial" panose="020B0604020202020204" pitchFamily="34" charset="0"/>
              </a:rPr>
              <a:t>Water Consumption</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072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ECEF-0B7F-0676-4B50-29D6EC06214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764C769-160D-6CC6-7CC2-0BE3341C2F5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27F8C91-62A8-FA36-2A12-CD1E864629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BA3F953A-A6D0-8AF1-ED18-0329C0CE9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1219CF52-9098-925D-9E8A-4D026D990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22AA26DF-7E42-20D4-5409-7449C43C11C9}"/>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5CE71755-7737-C45A-41D3-9AE48D85B550}"/>
              </a:ext>
            </a:extLst>
          </p:cNvPr>
          <p:cNvSpPr txBox="1"/>
          <p:nvPr/>
        </p:nvSpPr>
        <p:spPr>
          <a:xfrm>
            <a:off x="9700424" y="2549484"/>
            <a:ext cx="2404956"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Turn off the tap when brushing.</a:t>
            </a:r>
          </a:p>
        </p:txBody>
      </p:sp>
      <p:sp>
        <p:nvSpPr>
          <p:cNvPr id="30" name="Oval 29">
            <a:extLst>
              <a:ext uri="{FF2B5EF4-FFF2-40B4-BE49-F238E27FC236}">
                <a16:creationId xmlns:a16="http://schemas.microsoft.com/office/drawing/2014/main" id="{291BAC8C-98F1-EE64-AECC-7A5010A0A082}"/>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9168EA8B-C3C1-093C-CBE0-808E1F5E7DE0}"/>
              </a:ext>
            </a:extLst>
          </p:cNvPr>
          <p:cNvSpPr txBox="1"/>
          <p:nvPr/>
        </p:nvSpPr>
        <p:spPr>
          <a:xfrm>
            <a:off x="5777593" y="2490584"/>
            <a:ext cx="2339635"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Make use of natural lighting and turn off the lights when not in use.</a:t>
            </a:r>
          </a:p>
        </p:txBody>
      </p:sp>
      <p:sp>
        <p:nvSpPr>
          <p:cNvPr id="32" name="Oval 31">
            <a:extLst>
              <a:ext uri="{FF2B5EF4-FFF2-40B4-BE49-F238E27FC236}">
                <a16:creationId xmlns:a16="http://schemas.microsoft.com/office/drawing/2014/main" id="{F91C366C-9482-903A-20F7-FABF8A9C53A9}"/>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EF02F148-12A4-3498-5816-7E7F644868C0}"/>
              </a:ext>
            </a:extLst>
          </p:cNvPr>
          <p:cNvSpPr txBox="1"/>
          <p:nvPr/>
        </p:nvSpPr>
        <p:spPr>
          <a:xfrm>
            <a:off x="1854762" y="2410683"/>
            <a:ext cx="2404956"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energy-efficient appliances (e.g., LED, fluorescent bulbs, light sensors, dimmer switches).</a:t>
            </a:r>
          </a:p>
        </p:txBody>
      </p:sp>
      <p:sp>
        <p:nvSpPr>
          <p:cNvPr id="36" name="Oval 35">
            <a:extLst>
              <a:ext uri="{FF2B5EF4-FFF2-40B4-BE49-F238E27FC236}">
                <a16:creationId xmlns:a16="http://schemas.microsoft.com/office/drawing/2014/main" id="{60F03D9A-506D-B75D-D839-32F8180BE85B}"/>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16192E01-E705-B049-5C56-5B4E2111CEF6}"/>
              </a:ext>
            </a:extLst>
          </p:cNvPr>
          <p:cNvSpPr txBox="1"/>
          <p:nvPr/>
        </p:nvSpPr>
        <p:spPr>
          <a:xfrm>
            <a:off x="9701289" y="4441893"/>
            <a:ext cx="201330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Better use of windows and blinds to regulate temperature before using air conditioning.</a:t>
            </a:r>
          </a:p>
        </p:txBody>
      </p:sp>
      <p:sp>
        <p:nvSpPr>
          <p:cNvPr id="38" name="Oval 37">
            <a:extLst>
              <a:ext uri="{FF2B5EF4-FFF2-40B4-BE49-F238E27FC236}">
                <a16:creationId xmlns:a16="http://schemas.microsoft.com/office/drawing/2014/main" id="{45479226-2B9E-80E4-AECF-D0DEF4381889}"/>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8CF88BA3-8A81-40BF-ABCC-515699CE1936}"/>
              </a:ext>
            </a:extLst>
          </p:cNvPr>
          <p:cNvSpPr txBox="1"/>
          <p:nvPr/>
        </p:nvSpPr>
        <p:spPr>
          <a:xfrm>
            <a:off x="5777593" y="4415692"/>
            <a:ext cx="2014167"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Maintain and upgrade boilers and air conditioning units to ensure they are energy efficient.</a:t>
            </a:r>
          </a:p>
        </p:txBody>
      </p:sp>
      <p:sp>
        <p:nvSpPr>
          <p:cNvPr id="40" name="Oval 39">
            <a:extLst>
              <a:ext uri="{FF2B5EF4-FFF2-40B4-BE49-F238E27FC236}">
                <a16:creationId xmlns:a16="http://schemas.microsoft.com/office/drawing/2014/main" id="{4B356EB3-9AA6-6B64-3F5A-9479637F652E}"/>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69784DF-EB78-4C0E-7987-BBA85F50EFB7}"/>
              </a:ext>
            </a:extLst>
          </p:cNvPr>
          <p:cNvSpPr txBox="1"/>
          <p:nvPr/>
        </p:nvSpPr>
        <p:spPr>
          <a:xfrm>
            <a:off x="1852436" y="4704233"/>
            <a:ext cx="2013302" cy="47705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appliances when fully loaded.</a:t>
            </a:r>
          </a:p>
        </p:txBody>
      </p:sp>
      <p:grpSp>
        <p:nvGrpSpPr>
          <p:cNvPr id="3" name="Group 20">
            <a:extLst>
              <a:ext uri="{FF2B5EF4-FFF2-40B4-BE49-F238E27FC236}">
                <a16:creationId xmlns:a16="http://schemas.microsoft.com/office/drawing/2014/main" id="{04715771-9273-C916-FFD7-935D7026BB40}"/>
              </a:ext>
            </a:extLst>
          </p:cNvPr>
          <p:cNvGrpSpPr/>
          <p:nvPr/>
        </p:nvGrpSpPr>
        <p:grpSpPr>
          <a:xfrm>
            <a:off x="578315" y="2362078"/>
            <a:ext cx="969698" cy="964850"/>
            <a:chOff x="0" y="0"/>
            <a:chExt cx="1939396" cy="1929699"/>
          </a:xfrm>
        </p:grpSpPr>
        <p:grpSp>
          <p:nvGrpSpPr>
            <p:cNvPr id="4" name="Group 21">
              <a:extLst>
                <a:ext uri="{FF2B5EF4-FFF2-40B4-BE49-F238E27FC236}">
                  <a16:creationId xmlns:a16="http://schemas.microsoft.com/office/drawing/2014/main" id="{63FE03B2-4E2E-DA3B-1AEB-BF3DAC1D9D5B}"/>
                </a:ext>
              </a:extLst>
            </p:cNvPr>
            <p:cNvGrpSpPr/>
            <p:nvPr/>
          </p:nvGrpSpPr>
          <p:grpSpPr>
            <a:xfrm>
              <a:off x="868669" y="894332"/>
              <a:ext cx="447296" cy="450696"/>
              <a:chOff x="0" y="0"/>
              <a:chExt cx="598816" cy="603368"/>
            </a:xfrm>
          </p:grpSpPr>
          <p:sp>
            <p:nvSpPr>
              <p:cNvPr id="11" name="Freeform 22">
                <a:extLst>
                  <a:ext uri="{FF2B5EF4-FFF2-40B4-BE49-F238E27FC236}">
                    <a16:creationId xmlns:a16="http://schemas.microsoft.com/office/drawing/2014/main" id="{15BB7D7B-BA25-152D-104D-657313C61AED}"/>
                  </a:ext>
                </a:extLst>
              </p:cNvPr>
              <p:cNvSpPr/>
              <p:nvPr/>
            </p:nvSpPr>
            <p:spPr>
              <a:xfrm>
                <a:off x="0" y="0"/>
                <a:ext cx="598816" cy="603368"/>
              </a:xfrm>
              <a:custGeom>
                <a:avLst/>
                <a:gdLst/>
                <a:ahLst/>
                <a:cxnLst/>
                <a:rect l="l" t="t" r="r" b="b"/>
                <a:pathLst>
                  <a:path w="598816" h="603368">
                    <a:moveTo>
                      <a:pt x="299408" y="0"/>
                    </a:moveTo>
                    <a:cubicBezTo>
                      <a:pt x="134049" y="0"/>
                      <a:pt x="0" y="135069"/>
                      <a:pt x="0" y="301684"/>
                    </a:cubicBezTo>
                    <a:cubicBezTo>
                      <a:pt x="0" y="468300"/>
                      <a:pt x="134049" y="603368"/>
                      <a:pt x="299408" y="603368"/>
                    </a:cubicBezTo>
                    <a:cubicBezTo>
                      <a:pt x="464766" y="603368"/>
                      <a:pt x="598816" y="468300"/>
                      <a:pt x="598816" y="301684"/>
                    </a:cubicBezTo>
                    <a:cubicBezTo>
                      <a:pt x="598816" y="135069"/>
                      <a:pt x="464766" y="0"/>
                      <a:pt x="299408" y="0"/>
                    </a:cubicBezTo>
                    <a:close/>
                  </a:path>
                </a:pathLst>
              </a:custGeom>
              <a:solidFill>
                <a:srgbClr val="FBE066"/>
              </a:solidFill>
            </p:spPr>
            <p:txBody>
              <a:bodyPr/>
              <a:lstStyle/>
              <a:p>
                <a:endParaRPr lang="en-GB" sz="800"/>
              </a:p>
            </p:txBody>
          </p:sp>
          <p:sp>
            <p:nvSpPr>
              <p:cNvPr id="12" name="TextBox 23">
                <a:extLst>
                  <a:ext uri="{FF2B5EF4-FFF2-40B4-BE49-F238E27FC236}">
                    <a16:creationId xmlns:a16="http://schemas.microsoft.com/office/drawing/2014/main" id="{E07474CA-7997-249B-5145-CB7280F1EE19}"/>
                  </a:ext>
                </a:extLst>
              </p:cNvPr>
              <p:cNvSpPr txBox="1"/>
              <p:nvPr/>
            </p:nvSpPr>
            <p:spPr>
              <a:xfrm>
                <a:off x="56139" y="18466"/>
                <a:ext cx="486538" cy="528337"/>
              </a:xfrm>
              <a:prstGeom prst="rect">
                <a:avLst/>
              </a:prstGeom>
            </p:spPr>
            <p:txBody>
              <a:bodyPr lIns="33867" tIns="33867" rIns="33867" bIns="33867" rtlCol="0" anchor="ctr"/>
              <a:lstStyle/>
              <a:p>
                <a:pPr algn="ctr">
                  <a:lnSpc>
                    <a:spcPts val="1773"/>
                  </a:lnSpc>
                </a:pPr>
                <a:endParaRPr sz="800"/>
              </a:p>
            </p:txBody>
          </p:sp>
        </p:grpSp>
        <p:grpSp>
          <p:nvGrpSpPr>
            <p:cNvPr id="5" name="Group 24">
              <a:extLst>
                <a:ext uri="{FF2B5EF4-FFF2-40B4-BE49-F238E27FC236}">
                  <a16:creationId xmlns:a16="http://schemas.microsoft.com/office/drawing/2014/main" id="{0DD6D6D1-03E4-22BB-63FF-71BE18C31C53}"/>
                </a:ext>
              </a:extLst>
            </p:cNvPr>
            <p:cNvGrpSpPr/>
            <p:nvPr/>
          </p:nvGrpSpPr>
          <p:grpSpPr>
            <a:xfrm>
              <a:off x="784498" y="548297"/>
              <a:ext cx="607135" cy="607135"/>
              <a:chOff x="0" y="0"/>
              <a:chExt cx="812800" cy="812800"/>
            </a:xfrm>
          </p:grpSpPr>
          <p:sp>
            <p:nvSpPr>
              <p:cNvPr id="7" name="Freeform 25">
                <a:extLst>
                  <a:ext uri="{FF2B5EF4-FFF2-40B4-BE49-F238E27FC236}">
                    <a16:creationId xmlns:a16="http://schemas.microsoft.com/office/drawing/2014/main" id="{85CAAEE5-F0EB-69B3-AFDA-2364697D77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E066"/>
              </a:solidFill>
            </p:spPr>
            <p:txBody>
              <a:bodyPr/>
              <a:lstStyle/>
              <a:p>
                <a:endParaRPr lang="en-GB" sz="800"/>
              </a:p>
            </p:txBody>
          </p:sp>
          <p:sp>
            <p:nvSpPr>
              <p:cNvPr id="9" name="TextBox 26">
                <a:extLst>
                  <a:ext uri="{FF2B5EF4-FFF2-40B4-BE49-F238E27FC236}">
                    <a16:creationId xmlns:a16="http://schemas.microsoft.com/office/drawing/2014/main" id="{018C50BE-9601-391F-77AC-09AFFEC1EF24}"/>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6" name="Freeform 27">
              <a:extLst>
                <a:ext uri="{FF2B5EF4-FFF2-40B4-BE49-F238E27FC236}">
                  <a16:creationId xmlns:a16="http://schemas.microsoft.com/office/drawing/2014/main" id="{18176E89-0885-9A79-D9FB-8BA62224A012}"/>
                </a:ext>
              </a:extLst>
            </p:cNvPr>
            <p:cNvSpPr/>
            <p:nvPr/>
          </p:nvSpPr>
          <p:spPr>
            <a:xfrm>
              <a:off x="0" y="0"/>
              <a:ext cx="1939396" cy="1929699"/>
            </a:xfrm>
            <a:custGeom>
              <a:avLst/>
              <a:gdLst/>
              <a:ahLst/>
              <a:cxnLst/>
              <a:rect l="l" t="t" r="r" b="b"/>
              <a:pathLst>
                <a:path w="1939396" h="1929699">
                  <a:moveTo>
                    <a:pt x="0" y="0"/>
                  </a:moveTo>
                  <a:lnTo>
                    <a:pt x="1939396" y="0"/>
                  </a:lnTo>
                  <a:lnTo>
                    <a:pt x="1939396" y="1929699"/>
                  </a:lnTo>
                  <a:lnTo>
                    <a:pt x="0" y="19296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sp>
        <p:nvSpPr>
          <p:cNvPr id="13" name="Freeform 28">
            <a:extLst>
              <a:ext uri="{FF2B5EF4-FFF2-40B4-BE49-F238E27FC236}">
                <a16:creationId xmlns:a16="http://schemas.microsoft.com/office/drawing/2014/main" id="{6F6AB927-400D-6A48-00F0-E8A5413E7A38}"/>
              </a:ext>
            </a:extLst>
          </p:cNvPr>
          <p:cNvSpPr/>
          <p:nvPr/>
        </p:nvSpPr>
        <p:spPr>
          <a:xfrm>
            <a:off x="8498923" y="235814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6" name="Freeform 33">
            <a:extLst>
              <a:ext uri="{FF2B5EF4-FFF2-40B4-BE49-F238E27FC236}">
                <a16:creationId xmlns:a16="http://schemas.microsoft.com/office/drawing/2014/main" id="{51C3707B-4250-88C5-18F2-04374F62007B}"/>
              </a:ext>
            </a:extLst>
          </p:cNvPr>
          <p:cNvSpPr/>
          <p:nvPr/>
        </p:nvSpPr>
        <p:spPr>
          <a:xfrm>
            <a:off x="4565051" y="2342866"/>
            <a:ext cx="843037" cy="964850"/>
          </a:xfrm>
          <a:custGeom>
            <a:avLst/>
            <a:gdLst/>
            <a:ahLst/>
            <a:cxnLst/>
            <a:rect l="l" t="t" r="r" b="b"/>
            <a:pathLst>
              <a:path w="1264556" h="1447275">
                <a:moveTo>
                  <a:pt x="0" y="0"/>
                </a:moveTo>
                <a:lnTo>
                  <a:pt x="1264556" y="0"/>
                </a:lnTo>
                <a:lnTo>
                  <a:pt x="1264556" y="1447274"/>
                </a:lnTo>
                <a:lnTo>
                  <a:pt x="0" y="14472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29">
            <a:extLst>
              <a:ext uri="{FF2B5EF4-FFF2-40B4-BE49-F238E27FC236}">
                <a16:creationId xmlns:a16="http://schemas.microsoft.com/office/drawing/2014/main" id="{C173FA7F-47CA-A548-2867-28C2F7FCB432}"/>
              </a:ext>
            </a:extLst>
          </p:cNvPr>
          <p:cNvGrpSpPr/>
          <p:nvPr/>
        </p:nvGrpSpPr>
        <p:grpSpPr>
          <a:xfrm>
            <a:off x="4652242" y="4339651"/>
            <a:ext cx="669235" cy="1051844"/>
            <a:chOff x="0" y="0"/>
            <a:chExt cx="1338471" cy="2103687"/>
          </a:xfrm>
        </p:grpSpPr>
        <p:sp>
          <p:nvSpPr>
            <p:cNvPr id="18" name="Freeform 30">
              <a:extLst>
                <a:ext uri="{FF2B5EF4-FFF2-40B4-BE49-F238E27FC236}">
                  <a16:creationId xmlns:a16="http://schemas.microsoft.com/office/drawing/2014/main" id="{A57100B0-A488-A56A-3481-79E63F558123}"/>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2">
                <a:alphaModFix amt="51000"/>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9" name="Freeform 31">
              <a:extLst>
                <a:ext uri="{FF2B5EF4-FFF2-40B4-BE49-F238E27FC236}">
                  <a16:creationId xmlns:a16="http://schemas.microsoft.com/office/drawing/2014/main" id="{53AFC535-4594-CC27-ED88-02E2F9260238}"/>
                </a:ext>
              </a:extLst>
            </p:cNvPr>
            <p:cNvSpPr/>
            <p:nvPr/>
          </p:nvSpPr>
          <p:spPr>
            <a:xfrm>
              <a:off x="0" y="0"/>
              <a:ext cx="1338471" cy="2103687"/>
            </a:xfrm>
            <a:custGeom>
              <a:avLst/>
              <a:gdLst/>
              <a:ahLst/>
              <a:cxnLst/>
              <a:rect l="l" t="t" r="r" b="b"/>
              <a:pathLst>
                <a:path w="1338471" h="2103687">
                  <a:moveTo>
                    <a:pt x="0" y="0"/>
                  </a:moveTo>
                  <a:lnTo>
                    <a:pt x="1338471" y="0"/>
                  </a:lnTo>
                  <a:lnTo>
                    <a:pt x="1338471" y="2103687"/>
                  </a:lnTo>
                  <a:lnTo>
                    <a:pt x="0" y="210368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sp>
        <p:nvSpPr>
          <p:cNvPr id="20" name="Freeform 32">
            <a:extLst>
              <a:ext uri="{FF2B5EF4-FFF2-40B4-BE49-F238E27FC236}">
                <a16:creationId xmlns:a16="http://schemas.microsoft.com/office/drawing/2014/main" id="{4D705939-B074-9933-AC93-261D9C4FFA00}"/>
              </a:ext>
            </a:extLst>
          </p:cNvPr>
          <p:cNvSpPr/>
          <p:nvPr/>
        </p:nvSpPr>
        <p:spPr>
          <a:xfrm>
            <a:off x="546988" y="4412385"/>
            <a:ext cx="1034083" cy="930675"/>
          </a:xfrm>
          <a:custGeom>
            <a:avLst/>
            <a:gdLst/>
            <a:ahLst/>
            <a:cxnLst/>
            <a:rect l="l" t="t" r="r" b="b"/>
            <a:pathLst>
              <a:path w="1551125" h="1396013">
                <a:moveTo>
                  <a:pt x="0" y="0"/>
                </a:moveTo>
                <a:lnTo>
                  <a:pt x="1551125" y="0"/>
                </a:lnTo>
                <a:lnTo>
                  <a:pt x="1551125" y="1396012"/>
                </a:lnTo>
                <a:lnTo>
                  <a:pt x="0" y="13960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1" name="Freeform 34">
            <a:extLst>
              <a:ext uri="{FF2B5EF4-FFF2-40B4-BE49-F238E27FC236}">
                <a16:creationId xmlns:a16="http://schemas.microsoft.com/office/drawing/2014/main" id="{43FF4A6D-8E1B-7F09-24C3-FC130CED3AEC}"/>
              </a:ext>
            </a:extLst>
          </p:cNvPr>
          <p:cNvSpPr/>
          <p:nvPr/>
        </p:nvSpPr>
        <p:spPr>
          <a:xfrm>
            <a:off x="8443763" y="4411462"/>
            <a:ext cx="930125" cy="930125"/>
          </a:xfrm>
          <a:custGeom>
            <a:avLst/>
            <a:gdLst/>
            <a:ahLst/>
            <a:cxnLst/>
            <a:rect l="l" t="t" r="r" b="b"/>
            <a:pathLst>
              <a:path w="1395188" h="1395188">
                <a:moveTo>
                  <a:pt x="0" y="0"/>
                </a:moveTo>
                <a:lnTo>
                  <a:pt x="1395189" y="0"/>
                </a:lnTo>
                <a:lnTo>
                  <a:pt x="1395189" y="1395188"/>
                </a:lnTo>
                <a:lnTo>
                  <a:pt x="0" y="13951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ABC47C74-565C-52DB-3908-DB67C2957EA2}"/>
              </a:ext>
            </a:extLst>
          </p:cNvPr>
          <p:cNvSpPr txBox="1"/>
          <p:nvPr/>
        </p:nvSpPr>
        <p:spPr>
          <a:xfrm>
            <a:off x="1572107" y="998945"/>
            <a:ext cx="90477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rgbClr val="ED1B2E"/>
                </a:solidFill>
                <a:latin typeface="Arial" panose="020B0604020202020204" pitchFamily="34" charset="0"/>
                <a:cs typeface="Arial" panose="020B0604020202020204" pitchFamily="34" charset="0"/>
              </a:rPr>
              <a:t>Reducing energy and water consumption at all levels of oral healthcare is key to mitigating the environmental impacts of oral healthcare.</a:t>
            </a:r>
            <a:endParaRPr lang="en-GB" sz="1400" i="1"/>
          </a:p>
        </p:txBody>
      </p:sp>
      <p:sp>
        <p:nvSpPr>
          <p:cNvPr id="26" name="TextBox 25">
            <a:extLst>
              <a:ext uri="{FF2B5EF4-FFF2-40B4-BE49-F238E27FC236}">
                <a16:creationId xmlns:a16="http://schemas.microsoft.com/office/drawing/2014/main" id="{C431272B-DA0E-2BC3-8CE5-F5FEBDA290B1}"/>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812769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FB7D-F3D0-4090-C70F-A50FC80EBCE8}"/>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6224690C-D4F3-7158-5607-31D8E51C7C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3DB2885-0D7D-449E-D4C0-B7391843F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7FB276C4-6B3C-215D-FC4F-8C80D4F234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81DACF0-AF62-A3EA-F2C1-B0C9F3CF8B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0B3B5360-D37F-DD13-28C2-43C5125BADAB}"/>
              </a:ext>
            </a:extLst>
          </p:cNvPr>
          <p:cNvSpPr/>
          <p:nvPr/>
        </p:nvSpPr>
        <p:spPr>
          <a:xfrm>
            <a:off x="82218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C97D29FA-E4FE-2B3F-F7A2-309E2AB0A06B}"/>
              </a:ext>
            </a:extLst>
          </p:cNvPr>
          <p:cNvSpPr/>
          <p:nvPr/>
        </p:nvSpPr>
        <p:spPr>
          <a:xfrm>
            <a:off x="53697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AD062DB2-5ABE-D10A-1D01-80D433003DF3}"/>
              </a:ext>
            </a:extLst>
          </p:cNvPr>
          <p:cNvSpPr/>
          <p:nvPr/>
        </p:nvSpPr>
        <p:spPr>
          <a:xfrm>
            <a:off x="2517623" y="182982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3E4FD5E5-F71A-CCB3-E8A9-8AED54E00255}"/>
              </a:ext>
            </a:extLst>
          </p:cNvPr>
          <p:cNvSpPr/>
          <p:nvPr/>
        </p:nvSpPr>
        <p:spPr>
          <a:xfrm>
            <a:off x="6799314" y="4284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2FEA193A-F845-7757-9B8E-EE0F68103467}"/>
              </a:ext>
            </a:extLst>
          </p:cNvPr>
          <p:cNvSpPr/>
          <p:nvPr/>
        </p:nvSpPr>
        <p:spPr>
          <a:xfrm>
            <a:off x="3970171" y="429647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C0E13140-B72D-CFEF-1783-D01E1A317492}"/>
              </a:ext>
            </a:extLst>
          </p:cNvPr>
          <p:cNvSpPr txBox="1"/>
          <p:nvPr/>
        </p:nvSpPr>
        <p:spPr>
          <a:xfrm>
            <a:off x="2041419" y="3446215"/>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Only prescribe the required amount and dose.</a:t>
            </a:r>
          </a:p>
        </p:txBody>
      </p:sp>
      <p:sp>
        <p:nvSpPr>
          <p:cNvPr id="21" name="TextBox 20">
            <a:extLst>
              <a:ext uri="{FF2B5EF4-FFF2-40B4-BE49-F238E27FC236}">
                <a16:creationId xmlns:a16="http://schemas.microsoft.com/office/drawing/2014/main" id="{A56948E7-9283-4BC6-BA43-E4B67BBC087D}"/>
              </a:ext>
            </a:extLst>
          </p:cNvPr>
          <p:cNvSpPr txBox="1"/>
          <p:nvPr/>
        </p:nvSpPr>
        <p:spPr>
          <a:xfrm>
            <a:off x="4893522" y="344621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national/international prescribing guidelines.</a:t>
            </a:r>
          </a:p>
        </p:txBody>
      </p:sp>
      <p:sp>
        <p:nvSpPr>
          <p:cNvPr id="22" name="TextBox 21">
            <a:extLst>
              <a:ext uri="{FF2B5EF4-FFF2-40B4-BE49-F238E27FC236}">
                <a16:creationId xmlns:a16="http://schemas.microsoft.com/office/drawing/2014/main" id="{D1337BF8-E459-5180-A43D-F95AE3D32070}"/>
              </a:ext>
            </a:extLst>
          </p:cNvPr>
          <p:cNvSpPr txBox="1"/>
          <p:nvPr/>
        </p:nvSpPr>
        <p:spPr>
          <a:xfrm>
            <a:off x="7825419" y="3446215"/>
            <a:ext cx="22675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antibiotic stewardship to promote and monitor judicious use of antimicrobials.</a:t>
            </a:r>
          </a:p>
        </p:txBody>
      </p:sp>
      <p:sp>
        <p:nvSpPr>
          <p:cNvPr id="27" name="TextBox 26">
            <a:extLst>
              <a:ext uri="{FF2B5EF4-FFF2-40B4-BE49-F238E27FC236}">
                <a16:creationId xmlns:a16="http://schemas.microsoft.com/office/drawing/2014/main" id="{34249D71-7CDE-E87E-7930-F4CE4073FC44}"/>
              </a:ext>
            </a:extLst>
          </p:cNvPr>
          <p:cNvSpPr txBox="1"/>
          <p:nvPr/>
        </p:nvSpPr>
        <p:spPr>
          <a:xfrm>
            <a:off x="3572165" y="5912981"/>
            <a:ext cx="2248558"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patients to return unused medication to the pharmacy for safe disposal.</a:t>
            </a:r>
          </a:p>
        </p:txBody>
      </p:sp>
      <p:sp>
        <p:nvSpPr>
          <p:cNvPr id="29" name="TextBox 28">
            <a:extLst>
              <a:ext uri="{FF2B5EF4-FFF2-40B4-BE49-F238E27FC236}">
                <a16:creationId xmlns:a16="http://schemas.microsoft.com/office/drawing/2014/main" id="{A263D390-55E2-311D-C7F4-B41F1213E946}"/>
              </a:ext>
            </a:extLst>
          </p:cNvPr>
          <p:cNvSpPr txBox="1"/>
          <p:nvPr/>
        </p:nvSpPr>
        <p:spPr>
          <a:xfrm>
            <a:off x="6323112" y="591298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Discourage disposal down sink or toilet as this has a huge impact on biodiversity and antibiotic resistance.</a:t>
            </a:r>
          </a:p>
        </p:txBody>
      </p:sp>
      <p:sp>
        <p:nvSpPr>
          <p:cNvPr id="7" name="TextBox 6">
            <a:extLst>
              <a:ext uri="{FF2B5EF4-FFF2-40B4-BE49-F238E27FC236}">
                <a16:creationId xmlns:a16="http://schemas.microsoft.com/office/drawing/2014/main" id="{2C9AED5A-1014-06B2-EB7B-06163CC948B1}"/>
              </a:ext>
            </a:extLst>
          </p:cNvPr>
          <p:cNvSpPr txBox="1"/>
          <p:nvPr/>
        </p:nvSpPr>
        <p:spPr>
          <a:xfrm>
            <a:off x="1597472" y="914529"/>
            <a:ext cx="8997043"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Reducing medicinal waste through evidence-based prescribing will mitigate the environmental impacts of the care you provide.</a:t>
            </a:r>
          </a:p>
        </p:txBody>
      </p:sp>
      <p:sp>
        <p:nvSpPr>
          <p:cNvPr id="5" name="Freeform 19">
            <a:extLst>
              <a:ext uri="{FF2B5EF4-FFF2-40B4-BE49-F238E27FC236}">
                <a16:creationId xmlns:a16="http://schemas.microsoft.com/office/drawing/2014/main" id="{781B2DD9-F4CA-3B3C-A516-6934BCE2B1E3}"/>
              </a:ext>
            </a:extLst>
          </p:cNvPr>
          <p:cNvSpPr/>
          <p:nvPr/>
        </p:nvSpPr>
        <p:spPr>
          <a:xfrm>
            <a:off x="2833886" y="2007560"/>
            <a:ext cx="814406" cy="1024410"/>
          </a:xfrm>
          <a:custGeom>
            <a:avLst/>
            <a:gdLst/>
            <a:ahLst/>
            <a:cxnLst/>
            <a:rect l="l" t="t" r="r" b="b"/>
            <a:pathLst>
              <a:path w="1221609" h="1536615">
                <a:moveTo>
                  <a:pt x="0" y="0"/>
                </a:moveTo>
                <a:lnTo>
                  <a:pt x="1221609" y="0"/>
                </a:lnTo>
                <a:lnTo>
                  <a:pt x="1221609" y="1536615"/>
                </a:lnTo>
                <a:lnTo>
                  <a:pt x="0" y="1536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6" name="Group 20">
            <a:extLst>
              <a:ext uri="{FF2B5EF4-FFF2-40B4-BE49-F238E27FC236}">
                <a16:creationId xmlns:a16="http://schemas.microsoft.com/office/drawing/2014/main" id="{50DB14BA-9A09-0E59-A904-8D0566839DFB}"/>
              </a:ext>
            </a:extLst>
          </p:cNvPr>
          <p:cNvGrpSpPr/>
          <p:nvPr/>
        </p:nvGrpSpPr>
        <p:grpSpPr>
          <a:xfrm>
            <a:off x="8459424" y="2027085"/>
            <a:ext cx="977346" cy="1058020"/>
            <a:chOff x="0" y="0"/>
            <a:chExt cx="1954692" cy="2116040"/>
          </a:xfrm>
        </p:grpSpPr>
        <p:sp>
          <p:nvSpPr>
            <p:cNvPr id="9" name="Freeform 21">
              <a:extLst>
                <a:ext uri="{FF2B5EF4-FFF2-40B4-BE49-F238E27FC236}">
                  <a16:creationId xmlns:a16="http://schemas.microsoft.com/office/drawing/2014/main" id="{914BC122-C5DD-30F7-DE14-091026DDB9B3}"/>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1" name="Group 22">
              <a:extLst>
                <a:ext uri="{FF2B5EF4-FFF2-40B4-BE49-F238E27FC236}">
                  <a16:creationId xmlns:a16="http://schemas.microsoft.com/office/drawing/2014/main" id="{B7B5A60A-241A-1F17-66CE-34BB2FD259BA}"/>
                </a:ext>
              </a:extLst>
            </p:cNvPr>
            <p:cNvGrpSpPr/>
            <p:nvPr/>
          </p:nvGrpSpPr>
          <p:grpSpPr>
            <a:xfrm>
              <a:off x="400001" y="525340"/>
              <a:ext cx="1154689" cy="1154689"/>
              <a:chOff x="0" y="0"/>
              <a:chExt cx="812800" cy="812800"/>
            </a:xfrm>
          </p:grpSpPr>
          <p:sp>
            <p:nvSpPr>
              <p:cNvPr id="32" name="Freeform 23">
                <a:extLst>
                  <a:ext uri="{FF2B5EF4-FFF2-40B4-BE49-F238E27FC236}">
                    <a16:creationId xmlns:a16="http://schemas.microsoft.com/office/drawing/2014/main" id="{649F117B-7637-E2AC-4BE7-52F6ADCDCF7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3" name="TextBox 24">
                <a:extLst>
                  <a:ext uri="{FF2B5EF4-FFF2-40B4-BE49-F238E27FC236}">
                    <a16:creationId xmlns:a16="http://schemas.microsoft.com/office/drawing/2014/main" id="{B9F9FEE6-FE72-84B0-A8FB-9F6F2E9D14D6}"/>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17" name="Freeform 25">
              <a:extLst>
                <a:ext uri="{FF2B5EF4-FFF2-40B4-BE49-F238E27FC236}">
                  <a16:creationId xmlns:a16="http://schemas.microsoft.com/office/drawing/2014/main" id="{18A6E1D7-BC4F-7011-D2A7-B3D02FA7C7DF}"/>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19" name="Group 26">
              <a:extLst>
                <a:ext uri="{FF2B5EF4-FFF2-40B4-BE49-F238E27FC236}">
                  <a16:creationId xmlns:a16="http://schemas.microsoft.com/office/drawing/2014/main" id="{60B816DF-EEE4-10AC-0009-6004C56F9D9B}"/>
                </a:ext>
              </a:extLst>
            </p:cNvPr>
            <p:cNvGrpSpPr/>
            <p:nvPr/>
          </p:nvGrpSpPr>
          <p:grpSpPr>
            <a:xfrm rot="-1191697">
              <a:off x="1229175" y="522871"/>
              <a:ext cx="253829" cy="495787"/>
              <a:chOff x="0" y="0"/>
              <a:chExt cx="47889" cy="93538"/>
            </a:xfrm>
          </p:grpSpPr>
          <p:sp>
            <p:nvSpPr>
              <p:cNvPr id="30" name="Freeform 27">
                <a:extLst>
                  <a:ext uri="{FF2B5EF4-FFF2-40B4-BE49-F238E27FC236}">
                    <a16:creationId xmlns:a16="http://schemas.microsoft.com/office/drawing/2014/main" id="{AA062DB1-F9D5-AC9F-2D10-FEFB4284A127}"/>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31" name="TextBox 28">
                <a:extLst>
                  <a:ext uri="{FF2B5EF4-FFF2-40B4-BE49-F238E27FC236}">
                    <a16:creationId xmlns:a16="http://schemas.microsoft.com/office/drawing/2014/main" id="{BB51C4E8-41D1-F6E3-3BC9-65C049724E02}"/>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0" name="Group 29">
              <a:extLst>
                <a:ext uri="{FF2B5EF4-FFF2-40B4-BE49-F238E27FC236}">
                  <a16:creationId xmlns:a16="http://schemas.microsoft.com/office/drawing/2014/main" id="{2C6644D5-CBF7-3DD3-2EF2-9F067A851B09}"/>
                </a:ext>
              </a:extLst>
            </p:cNvPr>
            <p:cNvGrpSpPr/>
            <p:nvPr/>
          </p:nvGrpSpPr>
          <p:grpSpPr>
            <a:xfrm rot="-3334849">
              <a:off x="955970" y="411179"/>
              <a:ext cx="253829" cy="495787"/>
              <a:chOff x="0" y="0"/>
              <a:chExt cx="47889" cy="93538"/>
            </a:xfrm>
          </p:grpSpPr>
          <p:sp>
            <p:nvSpPr>
              <p:cNvPr id="23" name="Freeform 30">
                <a:extLst>
                  <a:ext uri="{FF2B5EF4-FFF2-40B4-BE49-F238E27FC236}">
                    <a16:creationId xmlns:a16="http://schemas.microsoft.com/office/drawing/2014/main" id="{474DAE67-4EE3-9930-5AAF-12C3A430BEE9}"/>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8" name="TextBox 31">
                <a:extLst>
                  <a:ext uri="{FF2B5EF4-FFF2-40B4-BE49-F238E27FC236}">
                    <a16:creationId xmlns:a16="http://schemas.microsoft.com/office/drawing/2014/main" id="{B2A026D1-F6FC-E27E-8CD4-78D9CE520164}"/>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4" name="Freeform 37">
            <a:extLst>
              <a:ext uri="{FF2B5EF4-FFF2-40B4-BE49-F238E27FC236}">
                <a16:creationId xmlns:a16="http://schemas.microsoft.com/office/drawing/2014/main" id="{64BE4961-9837-20C6-F070-4D6B37628033}"/>
              </a:ext>
            </a:extLst>
          </p:cNvPr>
          <p:cNvSpPr/>
          <p:nvPr/>
        </p:nvSpPr>
        <p:spPr>
          <a:xfrm>
            <a:off x="5749607" y="2054492"/>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35" name="Freeform 17">
            <a:extLst>
              <a:ext uri="{FF2B5EF4-FFF2-40B4-BE49-F238E27FC236}">
                <a16:creationId xmlns:a16="http://schemas.microsoft.com/office/drawing/2014/main" id="{9533FB07-8DBE-80FF-5AB7-1FEB0F9ED303}"/>
              </a:ext>
            </a:extLst>
          </p:cNvPr>
          <p:cNvSpPr/>
          <p:nvPr/>
        </p:nvSpPr>
        <p:spPr>
          <a:xfrm>
            <a:off x="6974939" y="4481118"/>
            <a:ext cx="1101297" cy="1145016"/>
          </a:xfrm>
          <a:custGeom>
            <a:avLst/>
            <a:gdLst/>
            <a:ahLst/>
            <a:cxnLst/>
            <a:rect l="l" t="t" r="r" b="b"/>
            <a:pathLst>
              <a:path w="1651946" h="1717524">
                <a:moveTo>
                  <a:pt x="0" y="0"/>
                </a:moveTo>
                <a:lnTo>
                  <a:pt x="1651946" y="0"/>
                </a:lnTo>
                <a:lnTo>
                  <a:pt x="1651946" y="1717524"/>
                </a:lnTo>
                <a:lnTo>
                  <a:pt x="0" y="1717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6" name="Freeform 18">
            <a:extLst>
              <a:ext uri="{FF2B5EF4-FFF2-40B4-BE49-F238E27FC236}">
                <a16:creationId xmlns:a16="http://schemas.microsoft.com/office/drawing/2014/main" id="{292A39D5-DE7D-1544-1FD6-1047F3D644E9}"/>
              </a:ext>
            </a:extLst>
          </p:cNvPr>
          <p:cNvSpPr/>
          <p:nvPr/>
        </p:nvSpPr>
        <p:spPr>
          <a:xfrm>
            <a:off x="4211928" y="4540048"/>
            <a:ext cx="969033" cy="965400"/>
          </a:xfrm>
          <a:custGeom>
            <a:avLst/>
            <a:gdLst/>
            <a:ahLst/>
            <a:cxnLst/>
            <a:rect l="l" t="t" r="r" b="b"/>
            <a:pathLst>
              <a:path w="1453550" h="1448100">
                <a:moveTo>
                  <a:pt x="0" y="0"/>
                </a:moveTo>
                <a:lnTo>
                  <a:pt x="1453551" y="0"/>
                </a:lnTo>
                <a:lnTo>
                  <a:pt x="1453551" y="1448100"/>
                </a:lnTo>
                <a:lnTo>
                  <a:pt x="0" y="14481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24" name="TextBox 23">
            <a:extLst>
              <a:ext uri="{FF2B5EF4-FFF2-40B4-BE49-F238E27FC236}">
                <a16:creationId xmlns:a16="http://schemas.microsoft.com/office/drawing/2014/main" id="{910B0BD8-7302-F731-34B1-F4ACC930BAD8}"/>
              </a:ext>
            </a:extLst>
          </p:cNvPr>
          <p:cNvSpPr txBox="1"/>
          <p:nvPr/>
        </p:nvSpPr>
        <p:spPr>
          <a:xfrm>
            <a:off x="2607123" y="25900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3560881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2ED7-9DD1-1EE2-F454-45730B78770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CFDFD215-04C5-4B96-E6FC-FEFF86D3E7E9}"/>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0FEA33D-6375-6B3D-AD3B-665470BEE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5B2E6EE-0CBF-8E49-8C14-D333C4E8E2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D49FB5F6-592F-50B2-D639-3445D9B0E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ECED9910-6840-5361-B400-94F12E13EDE8}"/>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the use of nitrous oxide will mitigate the environmental impacts of the care you provide.</a:t>
            </a:r>
          </a:p>
        </p:txBody>
      </p:sp>
      <p:sp>
        <p:nvSpPr>
          <p:cNvPr id="4" name="Oval 3">
            <a:extLst>
              <a:ext uri="{FF2B5EF4-FFF2-40B4-BE49-F238E27FC236}">
                <a16:creationId xmlns:a16="http://schemas.microsoft.com/office/drawing/2014/main" id="{4357D72A-AF64-8FD2-41AE-0ECEF1A02C7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97794EE-5A3E-FE49-1E63-D9EA2E7207B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70CDFE4B-0753-7147-82E4-EF52AD927EF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D5B93F1B-7C4F-3387-9CA3-3E8A1105C29F}"/>
              </a:ext>
            </a:extLst>
          </p:cNvPr>
          <p:cNvSpPr txBox="1"/>
          <p:nvPr/>
        </p:nvSpPr>
        <p:spPr>
          <a:xfrm>
            <a:off x="1262401" y="4177429"/>
            <a:ext cx="2689453"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need for inhalation sedation through high-quality preventive oral healthcare thus avoiding operative interventions and other forms of sedation and </a:t>
            </a:r>
            <a:r>
              <a:rPr lang="en-US" sz="1400" err="1">
                <a:solidFill>
                  <a:srgbClr val="000000"/>
                </a:solidFill>
                <a:latin typeface="Arial"/>
                <a:ea typeface="Arial"/>
                <a:cs typeface="Arial"/>
                <a:sym typeface="Arial"/>
              </a:rPr>
              <a:t>anaesthesia</a:t>
            </a:r>
            <a:r>
              <a:rPr lang="en-US" sz="1400">
                <a:solidFill>
                  <a:srgbClr val="000000"/>
                </a:solidFill>
                <a:latin typeface="Arial"/>
                <a:ea typeface="Arial"/>
                <a:cs typeface="Arial"/>
                <a:sym typeface="Arial"/>
              </a:rPr>
              <a:t>.</a:t>
            </a:r>
          </a:p>
        </p:txBody>
      </p:sp>
      <p:sp>
        <p:nvSpPr>
          <p:cNvPr id="3" name="TextBox 2">
            <a:extLst>
              <a:ext uri="{FF2B5EF4-FFF2-40B4-BE49-F238E27FC236}">
                <a16:creationId xmlns:a16="http://schemas.microsoft.com/office/drawing/2014/main" id="{43D0C92D-83E0-B379-D32F-5CA631DAA06F}"/>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Capture and neutralize the gas during use.</a:t>
            </a:r>
          </a:p>
        </p:txBody>
      </p:sp>
      <p:sp>
        <p:nvSpPr>
          <p:cNvPr id="12" name="TextBox 11">
            <a:extLst>
              <a:ext uri="{FF2B5EF4-FFF2-40B4-BE49-F238E27FC236}">
                <a16:creationId xmlns:a16="http://schemas.microsoft.com/office/drawing/2014/main" id="{1CECF6D2-6A60-AA9D-E99B-9B4E9381A3CF}"/>
              </a:ext>
            </a:extLst>
          </p:cNvPr>
          <p:cNvSpPr txBox="1"/>
          <p:nvPr/>
        </p:nvSpPr>
        <p:spPr>
          <a:xfrm>
            <a:off x="8443126" y="4177429"/>
            <a:ext cx="220940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protocols and standard operating procedures to avoid atmospheric pollution.</a:t>
            </a:r>
          </a:p>
        </p:txBody>
      </p:sp>
      <p:sp>
        <p:nvSpPr>
          <p:cNvPr id="11" name="Freeform 11">
            <a:extLst>
              <a:ext uri="{FF2B5EF4-FFF2-40B4-BE49-F238E27FC236}">
                <a16:creationId xmlns:a16="http://schemas.microsoft.com/office/drawing/2014/main" id="{3E95A139-CABD-B613-382A-E51BF4795920}"/>
              </a:ext>
            </a:extLst>
          </p:cNvPr>
          <p:cNvSpPr/>
          <p:nvPr/>
        </p:nvSpPr>
        <p:spPr>
          <a:xfrm>
            <a:off x="5753911" y="2753986"/>
            <a:ext cx="684179" cy="1079572"/>
          </a:xfrm>
          <a:custGeom>
            <a:avLst/>
            <a:gdLst/>
            <a:ahLst/>
            <a:cxnLst/>
            <a:rect l="l" t="t" r="r" b="b"/>
            <a:pathLst>
              <a:path w="1026268" h="1619358">
                <a:moveTo>
                  <a:pt x="0" y="0"/>
                </a:moveTo>
                <a:lnTo>
                  <a:pt x="1026268" y="0"/>
                </a:lnTo>
                <a:lnTo>
                  <a:pt x="1026268" y="1619358"/>
                </a:lnTo>
                <a:lnTo>
                  <a:pt x="0" y="16193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3" name="Group 12">
            <a:extLst>
              <a:ext uri="{FF2B5EF4-FFF2-40B4-BE49-F238E27FC236}">
                <a16:creationId xmlns:a16="http://schemas.microsoft.com/office/drawing/2014/main" id="{4A2F5093-9560-64C5-082E-7E82BBFD71B7}"/>
              </a:ext>
            </a:extLst>
          </p:cNvPr>
          <p:cNvGrpSpPr/>
          <p:nvPr/>
        </p:nvGrpSpPr>
        <p:grpSpPr>
          <a:xfrm>
            <a:off x="2155497" y="2772655"/>
            <a:ext cx="994495" cy="1076584"/>
            <a:chOff x="0" y="0"/>
            <a:chExt cx="1988989" cy="2153168"/>
          </a:xfrm>
        </p:grpSpPr>
        <p:sp>
          <p:nvSpPr>
            <p:cNvPr id="16" name="Freeform 13">
              <a:extLst>
                <a:ext uri="{FF2B5EF4-FFF2-40B4-BE49-F238E27FC236}">
                  <a16:creationId xmlns:a16="http://schemas.microsoft.com/office/drawing/2014/main" id="{736DB2D5-020C-0FCE-4F0A-BFD9551D04A7}"/>
                </a:ext>
              </a:extLst>
            </p:cNvPr>
            <p:cNvSpPr/>
            <p:nvPr/>
          </p:nvSpPr>
          <p:spPr>
            <a:xfrm>
              <a:off x="0" y="0"/>
              <a:ext cx="1988989" cy="2153168"/>
            </a:xfrm>
            <a:custGeom>
              <a:avLst/>
              <a:gdLst/>
              <a:ahLst/>
              <a:cxnLst/>
              <a:rect l="l" t="t" r="r" b="b"/>
              <a:pathLst>
                <a:path w="1988989" h="2153168">
                  <a:moveTo>
                    <a:pt x="0" y="0"/>
                  </a:moveTo>
                  <a:lnTo>
                    <a:pt x="1988989" y="0"/>
                  </a:lnTo>
                  <a:lnTo>
                    <a:pt x="1988989" y="2153168"/>
                  </a:lnTo>
                  <a:lnTo>
                    <a:pt x="0" y="21531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17" name="Freeform 14">
              <a:extLst>
                <a:ext uri="{FF2B5EF4-FFF2-40B4-BE49-F238E27FC236}">
                  <a16:creationId xmlns:a16="http://schemas.microsoft.com/office/drawing/2014/main" id="{F1E25704-5FA4-B738-4C8A-D02AB3FE277D}"/>
                </a:ext>
              </a:extLst>
            </p:cNvPr>
            <p:cNvSpPr/>
            <p:nvPr/>
          </p:nvSpPr>
          <p:spPr>
            <a:xfrm>
              <a:off x="17148" y="18564"/>
              <a:ext cx="1954692" cy="2116040"/>
            </a:xfrm>
            <a:custGeom>
              <a:avLst/>
              <a:gdLst/>
              <a:ahLst/>
              <a:cxnLst/>
              <a:rect l="l" t="t" r="r" b="b"/>
              <a:pathLst>
                <a:path w="1954692" h="2116040">
                  <a:moveTo>
                    <a:pt x="0" y="0"/>
                  </a:moveTo>
                  <a:lnTo>
                    <a:pt x="1954693" y="0"/>
                  </a:lnTo>
                  <a:lnTo>
                    <a:pt x="1954693"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grpSp>
        <p:nvGrpSpPr>
          <p:cNvPr id="24" name="Group 15">
            <a:extLst>
              <a:ext uri="{FF2B5EF4-FFF2-40B4-BE49-F238E27FC236}">
                <a16:creationId xmlns:a16="http://schemas.microsoft.com/office/drawing/2014/main" id="{08ACC567-B120-A7CC-24BE-574CD789D3FB}"/>
              </a:ext>
            </a:extLst>
          </p:cNvPr>
          <p:cNvGrpSpPr/>
          <p:nvPr/>
        </p:nvGrpSpPr>
        <p:grpSpPr>
          <a:xfrm>
            <a:off x="8965544" y="2806835"/>
            <a:ext cx="1164573" cy="973874"/>
            <a:chOff x="0" y="0"/>
            <a:chExt cx="2329146" cy="1947748"/>
          </a:xfrm>
        </p:grpSpPr>
        <p:sp>
          <p:nvSpPr>
            <p:cNvPr id="33" name="Freeform 16">
              <a:extLst>
                <a:ext uri="{FF2B5EF4-FFF2-40B4-BE49-F238E27FC236}">
                  <a16:creationId xmlns:a16="http://schemas.microsoft.com/office/drawing/2014/main" id="{711B32B5-F105-68D9-9798-7C5BF958EBBE}"/>
                </a:ext>
              </a:extLst>
            </p:cNvPr>
            <p:cNvSpPr/>
            <p:nvPr/>
          </p:nvSpPr>
          <p:spPr>
            <a:xfrm>
              <a:off x="0" y="0"/>
              <a:ext cx="2329146" cy="1947748"/>
            </a:xfrm>
            <a:custGeom>
              <a:avLst/>
              <a:gdLst/>
              <a:ahLst/>
              <a:cxnLst/>
              <a:rect l="l" t="t" r="r" b="b"/>
              <a:pathLst>
                <a:path w="2329146" h="1947748">
                  <a:moveTo>
                    <a:pt x="0" y="0"/>
                  </a:moveTo>
                  <a:lnTo>
                    <a:pt x="2329146" y="0"/>
                  </a:lnTo>
                  <a:lnTo>
                    <a:pt x="2329146" y="1947748"/>
                  </a:lnTo>
                  <a:lnTo>
                    <a:pt x="0" y="194774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34" name="Group 17">
              <a:extLst>
                <a:ext uri="{FF2B5EF4-FFF2-40B4-BE49-F238E27FC236}">
                  <a16:creationId xmlns:a16="http://schemas.microsoft.com/office/drawing/2014/main" id="{1C0CF4C9-7B7B-FA32-865F-780CEC604C1A}"/>
                </a:ext>
              </a:extLst>
            </p:cNvPr>
            <p:cNvGrpSpPr/>
            <p:nvPr/>
          </p:nvGrpSpPr>
          <p:grpSpPr>
            <a:xfrm>
              <a:off x="1355426" y="231490"/>
              <a:ext cx="849069" cy="554428"/>
              <a:chOff x="0" y="0"/>
              <a:chExt cx="145549" cy="95041"/>
            </a:xfrm>
          </p:grpSpPr>
          <p:sp>
            <p:nvSpPr>
              <p:cNvPr id="35" name="Freeform 18">
                <a:extLst>
                  <a:ext uri="{FF2B5EF4-FFF2-40B4-BE49-F238E27FC236}">
                    <a16:creationId xmlns:a16="http://schemas.microsoft.com/office/drawing/2014/main" id="{211C995F-7AE5-EF9F-3292-D747FDAD2DE2}"/>
                  </a:ext>
                </a:extLst>
              </p:cNvPr>
              <p:cNvSpPr/>
              <p:nvPr/>
            </p:nvSpPr>
            <p:spPr>
              <a:xfrm>
                <a:off x="0" y="0"/>
                <a:ext cx="145549" cy="95041"/>
              </a:xfrm>
              <a:custGeom>
                <a:avLst/>
                <a:gdLst/>
                <a:ahLst/>
                <a:cxnLst/>
                <a:rect l="l" t="t" r="r" b="b"/>
                <a:pathLst>
                  <a:path w="145549" h="95041">
                    <a:moveTo>
                      <a:pt x="47521" y="0"/>
                    </a:moveTo>
                    <a:lnTo>
                      <a:pt x="98028" y="0"/>
                    </a:lnTo>
                    <a:cubicBezTo>
                      <a:pt x="124273" y="0"/>
                      <a:pt x="145549" y="21276"/>
                      <a:pt x="145549" y="47521"/>
                    </a:cubicBezTo>
                    <a:lnTo>
                      <a:pt x="145549" y="47521"/>
                    </a:lnTo>
                    <a:cubicBezTo>
                      <a:pt x="145549" y="60124"/>
                      <a:pt x="140542" y="72211"/>
                      <a:pt x="131630" y="81123"/>
                    </a:cubicBezTo>
                    <a:cubicBezTo>
                      <a:pt x="122719" y="90034"/>
                      <a:pt x="110632" y="95041"/>
                      <a:pt x="98028" y="95041"/>
                    </a:cubicBezTo>
                    <a:lnTo>
                      <a:pt x="47521" y="95041"/>
                    </a:lnTo>
                    <a:cubicBezTo>
                      <a:pt x="21276" y="95041"/>
                      <a:pt x="0" y="73765"/>
                      <a:pt x="0" y="47521"/>
                    </a:cubicBezTo>
                    <a:lnTo>
                      <a:pt x="0" y="47521"/>
                    </a:lnTo>
                    <a:cubicBezTo>
                      <a:pt x="0" y="21276"/>
                      <a:pt x="21276" y="0"/>
                      <a:pt x="47521" y="0"/>
                    </a:cubicBezTo>
                    <a:close/>
                  </a:path>
                </a:pathLst>
              </a:custGeom>
              <a:solidFill>
                <a:srgbClr val="6D6E71"/>
              </a:solidFill>
            </p:spPr>
            <p:txBody>
              <a:bodyPr/>
              <a:lstStyle/>
              <a:p>
                <a:endParaRPr lang="en-GB" sz="800"/>
              </a:p>
            </p:txBody>
          </p:sp>
          <p:sp>
            <p:nvSpPr>
              <p:cNvPr id="36" name="TextBox 19">
                <a:extLst>
                  <a:ext uri="{FF2B5EF4-FFF2-40B4-BE49-F238E27FC236}">
                    <a16:creationId xmlns:a16="http://schemas.microsoft.com/office/drawing/2014/main" id="{D6E0CBAF-31E3-EE81-6CEB-9007DA43A30F}"/>
                  </a:ext>
                </a:extLst>
              </p:cNvPr>
              <p:cNvSpPr txBox="1"/>
              <p:nvPr/>
            </p:nvSpPr>
            <p:spPr>
              <a:xfrm>
                <a:off x="0" y="-38100"/>
                <a:ext cx="145549" cy="133141"/>
              </a:xfrm>
              <a:prstGeom prst="rect">
                <a:avLst/>
              </a:prstGeom>
            </p:spPr>
            <p:txBody>
              <a:bodyPr lIns="33867" tIns="33867" rIns="33867" bIns="33867" rtlCol="0" anchor="ctr"/>
              <a:lstStyle/>
              <a:p>
                <a:pPr algn="ctr">
                  <a:lnSpc>
                    <a:spcPts val="1773"/>
                  </a:lnSpc>
                </a:pPr>
                <a:endParaRPr sz="800"/>
              </a:p>
            </p:txBody>
          </p:sp>
        </p:grpSp>
      </p:grpSp>
      <p:sp>
        <p:nvSpPr>
          <p:cNvPr id="19" name="TextBox 18">
            <a:extLst>
              <a:ext uri="{FF2B5EF4-FFF2-40B4-BE49-F238E27FC236}">
                <a16:creationId xmlns:a16="http://schemas.microsoft.com/office/drawing/2014/main" id="{33AE3853-4AE9-B194-4A33-2A7CC6BD0473}"/>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2070498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4BBC-02CC-17DE-311B-95DD2F17BC76}"/>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CFF9961-D46A-AF21-5C37-E1F792B3EE8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02E89BA-FED9-8D9C-808E-E3DED066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AD774D3-D357-284F-8AE9-7B4160C58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E3A2B5B-BA8B-4CDD-C494-81DB3BD64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4" name="Oval 3">
            <a:extLst>
              <a:ext uri="{FF2B5EF4-FFF2-40B4-BE49-F238E27FC236}">
                <a16:creationId xmlns:a16="http://schemas.microsoft.com/office/drawing/2014/main" id="{3F22F259-E84A-F27F-68F0-1C5F182202F1}"/>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6251F408-0DC0-3288-42C1-D09FED140A44}"/>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384A55C0-998D-2DA2-5D24-8B327260966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F9B462A-72C2-9E87-9809-6E2C3AEC924A}"/>
              </a:ext>
            </a:extLst>
          </p:cNvPr>
          <p:cNvSpPr txBox="1"/>
          <p:nvPr/>
        </p:nvSpPr>
        <p:spPr>
          <a:xfrm>
            <a:off x="1436898" y="4177431"/>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gypsum, lead foil, and metal used in fixed/removable prosthodontics.</a:t>
            </a:r>
          </a:p>
        </p:txBody>
      </p:sp>
      <p:sp>
        <p:nvSpPr>
          <p:cNvPr id="3" name="TextBox 2">
            <a:extLst>
              <a:ext uri="{FF2B5EF4-FFF2-40B4-BE49-F238E27FC236}">
                <a16:creationId xmlns:a16="http://schemas.microsoft.com/office/drawing/2014/main" id="{3494B31C-479D-3236-FFE6-46F817E2AF44}"/>
              </a:ext>
            </a:extLst>
          </p:cNvPr>
          <p:cNvSpPr txBox="1"/>
          <p:nvPr/>
        </p:nvSpPr>
        <p:spPr>
          <a:xfrm>
            <a:off x="4893519" y="4177430"/>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Segregate and recycle sterile packaging.</a:t>
            </a:r>
          </a:p>
        </p:txBody>
      </p:sp>
      <p:sp>
        <p:nvSpPr>
          <p:cNvPr id="12" name="TextBox 11">
            <a:extLst>
              <a:ext uri="{FF2B5EF4-FFF2-40B4-BE49-F238E27FC236}">
                <a16:creationId xmlns:a16="http://schemas.microsoft.com/office/drawing/2014/main" id="{97646BCD-1C45-D2BB-EF67-43FF48F5F149}"/>
              </a:ext>
            </a:extLst>
          </p:cNvPr>
          <p:cNvSpPr txBox="1"/>
          <p:nvPr/>
        </p:nvSpPr>
        <p:spPr>
          <a:xfrm>
            <a:off x="8382393" y="4177429"/>
            <a:ext cx="2404956"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surgery zoning to separate contaminated and non-contaminated waste and facilitate recycling of these items where possible.</a:t>
            </a:r>
          </a:p>
        </p:txBody>
      </p:sp>
      <p:sp>
        <p:nvSpPr>
          <p:cNvPr id="18" name="Freeform 14">
            <a:extLst>
              <a:ext uri="{FF2B5EF4-FFF2-40B4-BE49-F238E27FC236}">
                <a16:creationId xmlns:a16="http://schemas.microsoft.com/office/drawing/2014/main" id="{09C8CF6D-85B8-D515-E141-6D3C3B24221B}"/>
              </a:ext>
            </a:extLst>
          </p:cNvPr>
          <p:cNvSpPr/>
          <p:nvPr/>
        </p:nvSpPr>
        <p:spPr>
          <a:xfrm>
            <a:off x="206682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9" name="Freeform 15">
            <a:extLst>
              <a:ext uri="{FF2B5EF4-FFF2-40B4-BE49-F238E27FC236}">
                <a16:creationId xmlns:a16="http://schemas.microsoft.com/office/drawing/2014/main" id="{276BBC47-EFB5-5375-D554-C680AC1F5D24}"/>
              </a:ext>
            </a:extLst>
          </p:cNvPr>
          <p:cNvSpPr/>
          <p:nvPr/>
        </p:nvSpPr>
        <p:spPr>
          <a:xfrm>
            <a:off x="5541166" y="2756969"/>
            <a:ext cx="1109669" cy="1073604"/>
          </a:xfrm>
          <a:custGeom>
            <a:avLst/>
            <a:gdLst/>
            <a:ahLst/>
            <a:cxnLst/>
            <a:rect l="l" t="t" r="r" b="b"/>
            <a:pathLst>
              <a:path w="1664503" h="1610406">
                <a:moveTo>
                  <a:pt x="0" y="0"/>
                </a:moveTo>
                <a:lnTo>
                  <a:pt x="1664502" y="0"/>
                </a:lnTo>
                <a:lnTo>
                  <a:pt x="1664502" y="1610407"/>
                </a:lnTo>
                <a:lnTo>
                  <a:pt x="0" y="16104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pic>
        <p:nvPicPr>
          <p:cNvPr id="21" name="Picture 20" descr="A blue and white logo with a tooth in a circle&#10;&#10;AI-generated content may be incorrect.">
            <a:extLst>
              <a:ext uri="{FF2B5EF4-FFF2-40B4-BE49-F238E27FC236}">
                <a16:creationId xmlns:a16="http://schemas.microsoft.com/office/drawing/2014/main" id="{E8BCE01F-E40F-970A-4B07-0E448B8143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53707" y="2707085"/>
            <a:ext cx="997833" cy="979162"/>
          </a:xfrm>
          <a:prstGeom prst="rect">
            <a:avLst/>
          </a:prstGeom>
        </p:spPr>
      </p:pic>
      <p:sp>
        <p:nvSpPr>
          <p:cNvPr id="11" name="TextBox 10">
            <a:extLst>
              <a:ext uri="{FF2B5EF4-FFF2-40B4-BE49-F238E27FC236}">
                <a16:creationId xmlns:a16="http://schemas.microsoft.com/office/drawing/2014/main" id="{4DE6F269-1A79-AD58-AD2F-B78747D1B06F}"/>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13" name="TextBox 12">
            <a:extLst>
              <a:ext uri="{FF2B5EF4-FFF2-40B4-BE49-F238E27FC236}">
                <a16:creationId xmlns:a16="http://schemas.microsoft.com/office/drawing/2014/main" id="{7B54D1F4-BD3A-7285-25EB-367E47E95F5C}"/>
              </a:ext>
            </a:extLst>
          </p:cNvPr>
          <p:cNvSpPr txBox="1"/>
          <p:nvPr/>
        </p:nvSpPr>
        <p:spPr>
          <a:xfrm>
            <a:off x="1044418" y="1396043"/>
            <a:ext cx="10130776" cy="769441"/>
          </a:xfrm>
          <a:prstGeom prst="rect">
            <a:avLst/>
          </a:prstGeom>
          <a:noFill/>
        </p:spPr>
        <p:txBody>
          <a:bodyPr wrap="square" rtlCol="0">
            <a:spAutoFit/>
          </a:bodyPr>
          <a:lstStyle/>
          <a:p>
            <a:pPr algn="ctr"/>
            <a:r>
              <a:rPr lang="en-US" sz="2200">
                <a:solidFill>
                  <a:srgbClr val="ED1B2E"/>
                </a:solidFill>
                <a:latin typeface="Arial" panose="020B0604020202020204" pitchFamily="34" charset="0"/>
                <a:cs typeface="Arial" panose="020B0604020202020204" pitchFamily="34" charset="0"/>
              </a:rPr>
              <a:t>Recovering and recycling dental materials, clinical items (PPE and products) and equipment will mitigate the environmental impacts of the care you provide.</a:t>
            </a:r>
          </a:p>
        </p:txBody>
      </p:sp>
    </p:spTree>
    <p:extLst>
      <p:ext uri="{BB962C8B-B14F-4D97-AF65-F5344CB8AC3E}">
        <p14:creationId xmlns:p14="http://schemas.microsoft.com/office/powerpoint/2010/main" val="29519451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025D0-4011-D62C-53EF-49360864938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D3365D-2611-43DA-4FE5-5983E615285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2B4253B-DBDA-088A-F95D-E8A61AB28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57822DDE-AC43-A101-BECD-E2819096C1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5C9E6F6A-C1BA-E21E-B32C-CF7F84190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122F759-E908-E88A-0FD0-C824C397F4A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4" name="Oval 3">
            <a:extLst>
              <a:ext uri="{FF2B5EF4-FFF2-40B4-BE49-F238E27FC236}">
                <a16:creationId xmlns:a16="http://schemas.microsoft.com/office/drawing/2014/main" id="{5C2A08D9-1806-A484-7911-2308F2D69A22}"/>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9D7E106F-FE4B-80EC-275A-AD58A34D805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53830EA-E15B-7AC8-B28A-5D8761A9E307}"/>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E45718E5-83BA-8D31-B58D-5C772951632F}"/>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Reduced use of harmful silver thiosulphate fixer.</a:t>
            </a:r>
          </a:p>
        </p:txBody>
      </p:sp>
      <p:sp>
        <p:nvSpPr>
          <p:cNvPr id="3" name="TextBox 2">
            <a:extLst>
              <a:ext uri="{FF2B5EF4-FFF2-40B4-BE49-F238E27FC236}">
                <a16:creationId xmlns:a16="http://schemas.microsoft.com/office/drawing/2014/main" id="{6E9D0BE4-92FF-C9B8-E184-B678FFCF1D7A}"/>
              </a:ext>
            </a:extLst>
          </p:cNvPr>
          <p:cNvSpPr txBox="1"/>
          <p:nvPr/>
        </p:nvSpPr>
        <p:spPr>
          <a:xfrm>
            <a:off x="4893519" y="4177430"/>
            <a:ext cx="2404956" cy="284693"/>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Reduction of lead foil waste.</a:t>
            </a:r>
          </a:p>
        </p:txBody>
      </p:sp>
      <p:sp>
        <p:nvSpPr>
          <p:cNvPr id="12" name="TextBox 11">
            <a:extLst>
              <a:ext uri="{FF2B5EF4-FFF2-40B4-BE49-F238E27FC236}">
                <a16:creationId xmlns:a16="http://schemas.microsoft.com/office/drawing/2014/main" id="{05CBFCC1-843D-704A-3F41-5AC0DFC4A28B}"/>
              </a:ext>
            </a:extLst>
          </p:cNvPr>
          <p:cNvSpPr txBox="1"/>
          <p:nvPr/>
        </p:nvSpPr>
        <p:spPr>
          <a:xfrm>
            <a:off x="8382393" y="4177429"/>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Improved image quality, reduced radiation exposure, editing abilities, facilitated storage &amp; access.</a:t>
            </a:r>
          </a:p>
        </p:txBody>
      </p:sp>
      <p:grpSp>
        <p:nvGrpSpPr>
          <p:cNvPr id="11" name="Group 11">
            <a:extLst>
              <a:ext uri="{FF2B5EF4-FFF2-40B4-BE49-F238E27FC236}">
                <a16:creationId xmlns:a16="http://schemas.microsoft.com/office/drawing/2014/main" id="{A1AB5192-264F-B8EC-52CF-D71AF679AD8C}"/>
              </a:ext>
            </a:extLst>
          </p:cNvPr>
          <p:cNvGrpSpPr/>
          <p:nvPr/>
        </p:nvGrpSpPr>
        <p:grpSpPr>
          <a:xfrm>
            <a:off x="5549900" y="2747672"/>
            <a:ext cx="1092200" cy="1092200"/>
            <a:chOff x="0" y="0"/>
            <a:chExt cx="2184400" cy="2184400"/>
          </a:xfrm>
        </p:grpSpPr>
        <p:grpSp>
          <p:nvGrpSpPr>
            <p:cNvPr id="13" name="Group 12">
              <a:extLst>
                <a:ext uri="{FF2B5EF4-FFF2-40B4-BE49-F238E27FC236}">
                  <a16:creationId xmlns:a16="http://schemas.microsoft.com/office/drawing/2014/main" id="{96DC460A-A795-3A73-7F44-6EAF92886EA7}"/>
                </a:ext>
              </a:extLst>
            </p:cNvPr>
            <p:cNvGrpSpPr/>
            <p:nvPr/>
          </p:nvGrpSpPr>
          <p:grpSpPr>
            <a:xfrm rot="-3002328">
              <a:off x="499924" y="960713"/>
              <a:ext cx="910421" cy="1065328"/>
              <a:chOff x="0" y="0"/>
              <a:chExt cx="179836" cy="210435"/>
            </a:xfrm>
          </p:grpSpPr>
          <p:sp>
            <p:nvSpPr>
              <p:cNvPr id="37" name="Freeform 13">
                <a:extLst>
                  <a:ext uri="{FF2B5EF4-FFF2-40B4-BE49-F238E27FC236}">
                    <a16:creationId xmlns:a16="http://schemas.microsoft.com/office/drawing/2014/main" id="{A8F58F3C-4912-715B-C9D3-4ED9BCFE1C4C}"/>
                  </a:ext>
                </a:extLst>
              </p:cNvPr>
              <p:cNvSpPr/>
              <p:nvPr/>
            </p:nvSpPr>
            <p:spPr>
              <a:xfrm>
                <a:off x="0" y="0"/>
                <a:ext cx="179836" cy="210435"/>
              </a:xfrm>
              <a:custGeom>
                <a:avLst/>
                <a:gdLst/>
                <a:ahLst/>
                <a:cxnLst/>
                <a:rect l="l" t="t" r="r" b="b"/>
                <a:pathLst>
                  <a:path w="179836" h="210435">
                    <a:moveTo>
                      <a:pt x="0" y="0"/>
                    </a:moveTo>
                    <a:lnTo>
                      <a:pt x="179836" y="0"/>
                    </a:lnTo>
                    <a:lnTo>
                      <a:pt x="179836" y="210435"/>
                    </a:lnTo>
                    <a:lnTo>
                      <a:pt x="0" y="210435"/>
                    </a:lnTo>
                    <a:close/>
                  </a:path>
                </a:pathLst>
              </a:custGeom>
              <a:solidFill>
                <a:srgbClr val="6D6E71"/>
              </a:solidFill>
            </p:spPr>
            <p:txBody>
              <a:bodyPr/>
              <a:lstStyle/>
              <a:p>
                <a:endParaRPr lang="en-GB" sz="800"/>
              </a:p>
            </p:txBody>
          </p:sp>
          <p:sp>
            <p:nvSpPr>
              <p:cNvPr id="38" name="TextBox 14">
                <a:extLst>
                  <a:ext uri="{FF2B5EF4-FFF2-40B4-BE49-F238E27FC236}">
                    <a16:creationId xmlns:a16="http://schemas.microsoft.com/office/drawing/2014/main" id="{46162ED4-0182-1F4B-2F7E-36F2564F9AA4}"/>
                  </a:ext>
                </a:extLst>
              </p:cNvPr>
              <p:cNvSpPr txBox="1"/>
              <p:nvPr/>
            </p:nvSpPr>
            <p:spPr>
              <a:xfrm>
                <a:off x="0" y="-38100"/>
                <a:ext cx="179836" cy="248535"/>
              </a:xfrm>
              <a:prstGeom prst="rect">
                <a:avLst/>
              </a:prstGeom>
            </p:spPr>
            <p:txBody>
              <a:bodyPr lIns="33867" tIns="33867" rIns="33867" bIns="33867" rtlCol="0" anchor="ctr"/>
              <a:lstStyle/>
              <a:p>
                <a:pPr algn="ctr">
                  <a:lnSpc>
                    <a:spcPts val="1773"/>
                  </a:lnSpc>
                </a:pPr>
                <a:endParaRPr sz="800"/>
              </a:p>
            </p:txBody>
          </p:sp>
        </p:grpSp>
        <p:grpSp>
          <p:nvGrpSpPr>
            <p:cNvPr id="16" name="Group 15">
              <a:extLst>
                <a:ext uri="{FF2B5EF4-FFF2-40B4-BE49-F238E27FC236}">
                  <a16:creationId xmlns:a16="http://schemas.microsoft.com/office/drawing/2014/main" id="{425124A5-DD93-6B00-5828-3F22AA8CB071}"/>
                </a:ext>
              </a:extLst>
            </p:cNvPr>
            <p:cNvGrpSpPr/>
            <p:nvPr/>
          </p:nvGrpSpPr>
          <p:grpSpPr>
            <a:xfrm rot="-2505703">
              <a:off x="845045" y="893353"/>
              <a:ext cx="910421" cy="895708"/>
              <a:chOff x="0" y="0"/>
              <a:chExt cx="179836" cy="176930"/>
            </a:xfrm>
          </p:grpSpPr>
          <p:sp>
            <p:nvSpPr>
              <p:cNvPr id="35" name="Freeform 16">
                <a:extLst>
                  <a:ext uri="{FF2B5EF4-FFF2-40B4-BE49-F238E27FC236}">
                    <a16:creationId xmlns:a16="http://schemas.microsoft.com/office/drawing/2014/main" id="{2153792D-984D-AFD3-D85D-67392C918476}"/>
                  </a:ext>
                </a:extLst>
              </p:cNvPr>
              <p:cNvSpPr/>
              <p:nvPr/>
            </p:nvSpPr>
            <p:spPr>
              <a:xfrm>
                <a:off x="0" y="0"/>
                <a:ext cx="179836" cy="176930"/>
              </a:xfrm>
              <a:custGeom>
                <a:avLst/>
                <a:gdLst/>
                <a:ahLst/>
                <a:cxnLst/>
                <a:rect l="l" t="t" r="r" b="b"/>
                <a:pathLst>
                  <a:path w="179836" h="176930">
                    <a:moveTo>
                      <a:pt x="0" y="0"/>
                    </a:moveTo>
                    <a:lnTo>
                      <a:pt x="179836" y="0"/>
                    </a:lnTo>
                    <a:lnTo>
                      <a:pt x="179836" y="176930"/>
                    </a:lnTo>
                    <a:lnTo>
                      <a:pt x="0" y="176930"/>
                    </a:lnTo>
                    <a:close/>
                  </a:path>
                </a:pathLst>
              </a:custGeom>
              <a:solidFill>
                <a:srgbClr val="6D6E71"/>
              </a:solidFill>
            </p:spPr>
            <p:txBody>
              <a:bodyPr/>
              <a:lstStyle/>
              <a:p>
                <a:endParaRPr lang="en-GB" sz="800"/>
              </a:p>
            </p:txBody>
          </p:sp>
          <p:sp>
            <p:nvSpPr>
              <p:cNvPr id="36" name="TextBox 17">
                <a:extLst>
                  <a:ext uri="{FF2B5EF4-FFF2-40B4-BE49-F238E27FC236}">
                    <a16:creationId xmlns:a16="http://schemas.microsoft.com/office/drawing/2014/main" id="{B4F83F56-0EA7-5D0F-123A-4D980DBA450E}"/>
                  </a:ext>
                </a:extLst>
              </p:cNvPr>
              <p:cNvSpPr txBox="1"/>
              <p:nvPr/>
            </p:nvSpPr>
            <p:spPr>
              <a:xfrm>
                <a:off x="0" y="-38100"/>
                <a:ext cx="179836" cy="215030"/>
              </a:xfrm>
              <a:prstGeom prst="rect">
                <a:avLst/>
              </a:prstGeom>
            </p:spPr>
            <p:txBody>
              <a:bodyPr lIns="33867" tIns="33867" rIns="33867" bIns="33867" rtlCol="0" anchor="ctr"/>
              <a:lstStyle/>
              <a:p>
                <a:pPr algn="ctr">
                  <a:lnSpc>
                    <a:spcPts val="1773"/>
                  </a:lnSpc>
                </a:pPr>
                <a:endParaRPr sz="800"/>
              </a:p>
            </p:txBody>
          </p:sp>
        </p:grpSp>
        <p:grpSp>
          <p:nvGrpSpPr>
            <p:cNvPr id="17" name="Group 18">
              <a:extLst>
                <a:ext uri="{FF2B5EF4-FFF2-40B4-BE49-F238E27FC236}">
                  <a16:creationId xmlns:a16="http://schemas.microsoft.com/office/drawing/2014/main" id="{60699F7D-D113-A22B-20E0-31BBE26EEF00}"/>
                </a:ext>
              </a:extLst>
            </p:cNvPr>
            <p:cNvGrpSpPr/>
            <p:nvPr/>
          </p:nvGrpSpPr>
          <p:grpSpPr>
            <a:xfrm rot="-3010967">
              <a:off x="1567738" y="610762"/>
              <a:ext cx="260138" cy="862048"/>
              <a:chOff x="0" y="0"/>
              <a:chExt cx="51385" cy="170281"/>
            </a:xfrm>
          </p:grpSpPr>
          <p:sp>
            <p:nvSpPr>
              <p:cNvPr id="33" name="Freeform 19">
                <a:extLst>
                  <a:ext uri="{FF2B5EF4-FFF2-40B4-BE49-F238E27FC236}">
                    <a16:creationId xmlns:a16="http://schemas.microsoft.com/office/drawing/2014/main" id="{E4BA3050-3AE1-CB2F-2A9A-D36913C174E3}"/>
                  </a:ext>
                </a:extLst>
              </p:cNvPr>
              <p:cNvSpPr/>
              <p:nvPr/>
            </p:nvSpPr>
            <p:spPr>
              <a:xfrm>
                <a:off x="0" y="0"/>
                <a:ext cx="51385" cy="170281"/>
              </a:xfrm>
              <a:custGeom>
                <a:avLst/>
                <a:gdLst/>
                <a:ahLst/>
                <a:cxnLst/>
                <a:rect l="l" t="t" r="r" b="b"/>
                <a:pathLst>
                  <a:path w="51385" h="170281">
                    <a:moveTo>
                      <a:pt x="0" y="0"/>
                    </a:moveTo>
                    <a:lnTo>
                      <a:pt x="51385" y="0"/>
                    </a:lnTo>
                    <a:lnTo>
                      <a:pt x="51385" y="170281"/>
                    </a:lnTo>
                    <a:lnTo>
                      <a:pt x="0" y="170281"/>
                    </a:lnTo>
                    <a:close/>
                  </a:path>
                </a:pathLst>
              </a:custGeom>
              <a:solidFill>
                <a:srgbClr val="6D6E71"/>
              </a:solidFill>
            </p:spPr>
            <p:txBody>
              <a:bodyPr/>
              <a:lstStyle/>
              <a:p>
                <a:endParaRPr lang="en-GB" sz="800"/>
              </a:p>
            </p:txBody>
          </p:sp>
          <p:sp>
            <p:nvSpPr>
              <p:cNvPr id="34" name="TextBox 20">
                <a:extLst>
                  <a:ext uri="{FF2B5EF4-FFF2-40B4-BE49-F238E27FC236}">
                    <a16:creationId xmlns:a16="http://schemas.microsoft.com/office/drawing/2014/main" id="{F0B4B137-09DC-804B-0BA8-9C513B0BCF4D}"/>
                  </a:ext>
                </a:extLst>
              </p:cNvPr>
              <p:cNvSpPr txBox="1"/>
              <p:nvPr/>
            </p:nvSpPr>
            <p:spPr>
              <a:xfrm>
                <a:off x="0" y="-38100"/>
                <a:ext cx="51385" cy="208381"/>
              </a:xfrm>
              <a:prstGeom prst="rect">
                <a:avLst/>
              </a:prstGeom>
            </p:spPr>
            <p:txBody>
              <a:bodyPr lIns="33867" tIns="33867" rIns="33867" bIns="33867" rtlCol="0" anchor="ctr"/>
              <a:lstStyle/>
              <a:p>
                <a:pPr algn="ctr">
                  <a:lnSpc>
                    <a:spcPts val="1773"/>
                  </a:lnSpc>
                </a:pPr>
                <a:endParaRPr sz="800"/>
              </a:p>
            </p:txBody>
          </p:sp>
        </p:grpSp>
        <p:grpSp>
          <p:nvGrpSpPr>
            <p:cNvPr id="20" name="Group 21">
              <a:extLst>
                <a:ext uri="{FF2B5EF4-FFF2-40B4-BE49-F238E27FC236}">
                  <a16:creationId xmlns:a16="http://schemas.microsoft.com/office/drawing/2014/main" id="{39C9BD0A-7399-5311-919B-A4C514774D97}"/>
                </a:ext>
              </a:extLst>
            </p:cNvPr>
            <p:cNvGrpSpPr/>
            <p:nvPr/>
          </p:nvGrpSpPr>
          <p:grpSpPr>
            <a:xfrm rot="-2505703">
              <a:off x="310051" y="431003"/>
              <a:ext cx="1441974" cy="387276"/>
              <a:chOff x="0" y="0"/>
              <a:chExt cx="284834" cy="76499"/>
            </a:xfrm>
          </p:grpSpPr>
          <p:sp>
            <p:nvSpPr>
              <p:cNvPr id="31" name="Freeform 22">
                <a:extLst>
                  <a:ext uri="{FF2B5EF4-FFF2-40B4-BE49-F238E27FC236}">
                    <a16:creationId xmlns:a16="http://schemas.microsoft.com/office/drawing/2014/main" id="{85570DEF-5D48-3542-8684-F4C6405ED34B}"/>
                  </a:ext>
                </a:extLst>
              </p:cNvPr>
              <p:cNvSpPr/>
              <p:nvPr/>
            </p:nvSpPr>
            <p:spPr>
              <a:xfrm>
                <a:off x="0" y="0"/>
                <a:ext cx="284834" cy="76499"/>
              </a:xfrm>
              <a:custGeom>
                <a:avLst/>
                <a:gdLst/>
                <a:ahLst/>
                <a:cxnLst/>
                <a:rect l="l" t="t" r="r" b="b"/>
                <a:pathLst>
                  <a:path w="284834" h="76499">
                    <a:moveTo>
                      <a:pt x="0" y="0"/>
                    </a:moveTo>
                    <a:lnTo>
                      <a:pt x="284834" y="0"/>
                    </a:lnTo>
                    <a:lnTo>
                      <a:pt x="284834" y="76499"/>
                    </a:lnTo>
                    <a:lnTo>
                      <a:pt x="0" y="76499"/>
                    </a:lnTo>
                    <a:close/>
                  </a:path>
                </a:pathLst>
              </a:custGeom>
              <a:solidFill>
                <a:srgbClr val="B7B8B9"/>
              </a:solidFill>
            </p:spPr>
            <p:txBody>
              <a:bodyPr/>
              <a:lstStyle/>
              <a:p>
                <a:endParaRPr lang="en-GB" sz="800"/>
              </a:p>
            </p:txBody>
          </p:sp>
          <p:sp>
            <p:nvSpPr>
              <p:cNvPr id="32" name="TextBox 23">
                <a:extLst>
                  <a:ext uri="{FF2B5EF4-FFF2-40B4-BE49-F238E27FC236}">
                    <a16:creationId xmlns:a16="http://schemas.microsoft.com/office/drawing/2014/main" id="{67521274-D415-E814-7D51-7245FF799896}"/>
                  </a:ext>
                </a:extLst>
              </p:cNvPr>
              <p:cNvSpPr txBox="1"/>
              <p:nvPr/>
            </p:nvSpPr>
            <p:spPr>
              <a:xfrm>
                <a:off x="0" y="-38100"/>
                <a:ext cx="284834" cy="114599"/>
              </a:xfrm>
              <a:prstGeom prst="rect">
                <a:avLst/>
              </a:prstGeom>
            </p:spPr>
            <p:txBody>
              <a:bodyPr lIns="33867" tIns="33867" rIns="33867" bIns="33867" rtlCol="0" anchor="ctr"/>
              <a:lstStyle/>
              <a:p>
                <a:pPr algn="ctr">
                  <a:lnSpc>
                    <a:spcPts val="1773"/>
                  </a:lnSpc>
                </a:pPr>
                <a:endParaRPr sz="800"/>
              </a:p>
            </p:txBody>
          </p:sp>
        </p:grpSp>
        <p:grpSp>
          <p:nvGrpSpPr>
            <p:cNvPr id="21" name="Group 24">
              <a:extLst>
                <a:ext uri="{FF2B5EF4-FFF2-40B4-BE49-F238E27FC236}">
                  <a16:creationId xmlns:a16="http://schemas.microsoft.com/office/drawing/2014/main" id="{5E662579-9F43-41E1-6A4A-15E0F7B9C959}"/>
                </a:ext>
              </a:extLst>
            </p:cNvPr>
            <p:cNvGrpSpPr/>
            <p:nvPr/>
          </p:nvGrpSpPr>
          <p:grpSpPr>
            <a:xfrm rot="-2505703">
              <a:off x="168540" y="464122"/>
              <a:ext cx="1347018" cy="76713"/>
              <a:chOff x="0" y="0"/>
              <a:chExt cx="266078" cy="15153"/>
            </a:xfrm>
          </p:grpSpPr>
          <p:sp>
            <p:nvSpPr>
              <p:cNvPr id="29" name="Freeform 25">
                <a:extLst>
                  <a:ext uri="{FF2B5EF4-FFF2-40B4-BE49-F238E27FC236}">
                    <a16:creationId xmlns:a16="http://schemas.microsoft.com/office/drawing/2014/main" id="{583E623B-AD61-13A9-0DDC-25741B3206B9}"/>
                  </a:ext>
                </a:extLst>
              </p:cNvPr>
              <p:cNvSpPr/>
              <p:nvPr/>
            </p:nvSpPr>
            <p:spPr>
              <a:xfrm>
                <a:off x="0" y="0"/>
                <a:ext cx="266078" cy="15153"/>
              </a:xfrm>
              <a:custGeom>
                <a:avLst/>
                <a:gdLst/>
                <a:ahLst/>
                <a:cxnLst/>
                <a:rect l="l" t="t" r="r" b="b"/>
                <a:pathLst>
                  <a:path w="266078" h="15153">
                    <a:moveTo>
                      <a:pt x="0" y="0"/>
                    </a:moveTo>
                    <a:lnTo>
                      <a:pt x="266078" y="0"/>
                    </a:lnTo>
                    <a:lnTo>
                      <a:pt x="266078" y="15153"/>
                    </a:lnTo>
                    <a:lnTo>
                      <a:pt x="0" y="15153"/>
                    </a:lnTo>
                    <a:close/>
                  </a:path>
                </a:pathLst>
              </a:custGeom>
              <a:solidFill>
                <a:srgbClr val="B7B8B9"/>
              </a:solidFill>
            </p:spPr>
            <p:txBody>
              <a:bodyPr/>
              <a:lstStyle/>
              <a:p>
                <a:endParaRPr lang="en-GB" sz="800"/>
              </a:p>
            </p:txBody>
          </p:sp>
          <p:sp>
            <p:nvSpPr>
              <p:cNvPr id="30" name="TextBox 26">
                <a:extLst>
                  <a:ext uri="{FF2B5EF4-FFF2-40B4-BE49-F238E27FC236}">
                    <a16:creationId xmlns:a16="http://schemas.microsoft.com/office/drawing/2014/main" id="{B7F0D784-ED16-3C40-77AB-37E69F629D40}"/>
                  </a:ext>
                </a:extLst>
              </p:cNvPr>
              <p:cNvSpPr txBox="1"/>
              <p:nvPr/>
            </p:nvSpPr>
            <p:spPr>
              <a:xfrm>
                <a:off x="0" y="-38100"/>
                <a:ext cx="266078" cy="53253"/>
              </a:xfrm>
              <a:prstGeom prst="rect">
                <a:avLst/>
              </a:prstGeom>
            </p:spPr>
            <p:txBody>
              <a:bodyPr lIns="33867" tIns="33867" rIns="33867" bIns="33867" rtlCol="0" anchor="ctr"/>
              <a:lstStyle/>
              <a:p>
                <a:pPr algn="ctr">
                  <a:lnSpc>
                    <a:spcPts val="1773"/>
                  </a:lnSpc>
                </a:pPr>
                <a:endParaRPr sz="800"/>
              </a:p>
            </p:txBody>
          </p:sp>
        </p:grpSp>
        <p:grpSp>
          <p:nvGrpSpPr>
            <p:cNvPr id="22" name="Group 27">
              <a:extLst>
                <a:ext uri="{FF2B5EF4-FFF2-40B4-BE49-F238E27FC236}">
                  <a16:creationId xmlns:a16="http://schemas.microsoft.com/office/drawing/2014/main" id="{B6D4D92B-5AA3-EF19-BBC1-8F7651498BEE}"/>
                </a:ext>
              </a:extLst>
            </p:cNvPr>
            <p:cNvGrpSpPr/>
            <p:nvPr/>
          </p:nvGrpSpPr>
          <p:grpSpPr>
            <a:xfrm rot="-2505703">
              <a:off x="414459" y="651026"/>
              <a:ext cx="1355482" cy="227176"/>
              <a:chOff x="0" y="0"/>
              <a:chExt cx="267749" cy="44874"/>
            </a:xfrm>
          </p:grpSpPr>
          <p:sp>
            <p:nvSpPr>
              <p:cNvPr id="27" name="Freeform 28">
                <a:extLst>
                  <a:ext uri="{FF2B5EF4-FFF2-40B4-BE49-F238E27FC236}">
                    <a16:creationId xmlns:a16="http://schemas.microsoft.com/office/drawing/2014/main" id="{7C5A84FB-E43E-39F3-D977-DE80262C1A15}"/>
                  </a:ext>
                </a:extLst>
              </p:cNvPr>
              <p:cNvSpPr/>
              <p:nvPr/>
            </p:nvSpPr>
            <p:spPr>
              <a:xfrm>
                <a:off x="0" y="0"/>
                <a:ext cx="267749" cy="44874"/>
              </a:xfrm>
              <a:custGeom>
                <a:avLst/>
                <a:gdLst/>
                <a:ahLst/>
                <a:cxnLst/>
                <a:rect l="l" t="t" r="r" b="b"/>
                <a:pathLst>
                  <a:path w="267749" h="44874">
                    <a:moveTo>
                      <a:pt x="0" y="0"/>
                    </a:moveTo>
                    <a:lnTo>
                      <a:pt x="267749" y="0"/>
                    </a:lnTo>
                    <a:lnTo>
                      <a:pt x="267749" y="44874"/>
                    </a:lnTo>
                    <a:lnTo>
                      <a:pt x="0" y="44874"/>
                    </a:lnTo>
                    <a:close/>
                  </a:path>
                </a:pathLst>
              </a:custGeom>
              <a:solidFill>
                <a:srgbClr val="B7B8B9"/>
              </a:solidFill>
            </p:spPr>
            <p:txBody>
              <a:bodyPr/>
              <a:lstStyle/>
              <a:p>
                <a:endParaRPr lang="en-GB" sz="800"/>
              </a:p>
            </p:txBody>
          </p:sp>
          <p:sp>
            <p:nvSpPr>
              <p:cNvPr id="28" name="TextBox 29">
                <a:extLst>
                  <a:ext uri="{FF2B5EF4-FFF2-40B4-BE49-F238E27FC236}">
                    <a16:creationId xmlns:a16="http://schemas.microsoft.com/office/drawing/2014/main" id="{5CBD5ECF-7D4B-7D83-E46D-7A0A1B3E3C34}"/>
                  </a:ext>
                </a:extLst>
              </p:cNvPr>
              <p:cNvSpPr txBox="1"/>
              <p:nvPr/>
            </p:nvSpPr>
            <p:spPr>
              <a:xfrm>
                <a:off x="0" y="-38100"/>
                <a:ext cx="267749" cy="82974"/>
              </a:xfrm>
              <a:prstGeom prst="rect">
                <a:avLst/>
              </a:prstGeom>
            </p:spPr>
            <p:txBody>
              <a:bodyPr lIns="33867" tIns="33867" rIns="33867" bIns="33867" rtlCol="0" anchor="ctr"/>
              <a:lstStyle/>
              <a:p>
                <a:pPr algn="ctr">
                  <a:lnSpc>
                    <a:spcPts val="1773"/>
                  </a:lnSpc>
                </a:pPr>
                <a:endParaRPr sz="800"/>
              </a:p>
            </p:txBody>
          </p:sp>
        </p:grpSp>
        <p:grpSp>
          <p:nvGrpSpPr>
            <p:cNvPr id="23" name="Group 30">
              <a:extLst>
                <a:ext uri="{FF2B5EF4-FFF2-40B4-BE49-F238E27FC236}">
                  <a16:creationId xmlns:a16="http://schemas.microsoft.com/office/drawing/2014/main" id="{283C06B9-69D3-6A8B-9E27-F614AE11789A}"/>
                </a:ext>
              </a:extLst>
            </p:cNvPr>
            <p:cNvGrpSpPr/>
            <p:nvPr/>
          </p:nvGrpSpPr>
          <p:grpSpPr>
            <a:xfrm>
              <a:off x="35738" y="979670"/>
              <a:ext cx="513707" cy="513707"/>
              <a:chOff x="0" y="0"/>
              <a:chExt cx="812800" cy="812800"/>
            </a:xfrm>
          </p:grpSpPr>
          <p:sp>
            <p:nvSpPr>
              <p:cNvPr id="25" name="Freeform 31">
                <a:extLst>
                  <a:ext uri="{FF2B5EF4-FFF2-40B4-BE49-F238E27FC236}">
                    <a16:creationId xmlns:a16="http://schemas.microsoft.com/office/drawing/2014/main" id="{6FFC103A-0F50-70C8-A627-CDC394C2BAA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A3A5"/>
              </a:solidFill>
            </p:spPr>
            <p:txBody>
              <a:bodyPr/>
              <a:lstStyle/>
              <a:p>
                <a:endParaRPr lang="en-GB" sz="800"/>
              </a:p>
            </p:txBody>
          </p:sp>
          <p:sp>
            <p:nvSpPr>
              <p:cNvPr id="26" name="TextBox 32">
                <a:extLst>
                  <a:ext uri="{FF2B5EF4-FFF2-40B4-BE49-F238E27FC236}">
                    <a16:creationId xmlns:a16="http://schemas.microsoft.com/office/drawing/2014/main" id="{F11B1EAB-906F-020C-607B-612A259666AB}"/>
                  </a:ext>
                </a:extLst>
              </p:cNvPr>
              <p:cNvSpPr txBox="1"/>
              <p:nvPr/>
            </p:nvSpPr>
            <p:spPr>
              <a:xfrm>
                <a:off x="76200" y="38100"/>
                <a:ext cx="660400" cy="698500"/>
              </a:xfrm>
              <a:prstGeom prst="rect">
                <a:avLst/>
              </a:prstGeom>
            </p:spPr>
            <p:txBody>
              <a:bodyPr lIns="33867" tIns="33867" rIns="33867" bIns="33867" rtlCol="0" anchor="ctr"/>
              <a:lstStyle/>
              <a:p>
                <a:pPr algn="ctr">
                  <a:lnSpc>
                    <a:spcPts val="1773"/>
                  </a:lnSpc>
                </a:pPr>
                <a:endParaRPr sz="800"/>
              </a:p>
            </p:txBody>
          </p:sp>
        </p:grpSp>
        <p:sp>
          <p:nvSpPr>
            <p:cNvPr id="24" name="Freeform 33">
              <a:extLst>
                <a:ext uri="{FF2B5EF4-FFF2-40B4-BE49-F238E27FC236}">
                  <a16:creationId xmlns:a16="http://schemas.microsoft.com/office/drawing/2014/main" id="{75A62D26-BDBA-15EE-425A-FA2E5BB26061}"/>
                </a:ext>
              </a:extLst>
            </p:cNvPr>
            <p:cNvSpPr/>
            <p:nvPr/>
          </p:nvSpPr>
          <p:spPr>
            <a:xfrm>
              <a:off x="0" y="0"/>
              <a:ext cx="2184400" cy="2184400"/>
            </a:xfrm>
            <a:custGeom>
              <a:avLst/>
              <a:gdLst/>
              <a:ahLst/>
              <a:cxnLst/>
              <a:rect l="l" t="t" r="r" b="b"/>
              <a:pathLst>
                <a:path w="2184400" h="2184400">
                  <a:moveTo>
                    <a:pt x="0" y="0"/>
                  </a:moveTo>
                  <a:lnTo>
                    <a:pt x="2184400" y="0"/>
                  </a:lnTo>
                  <a:lnTo>
                    <a:pt x="2184400" y="2184400"/>
                  </a:lnTo>
                  <a:lnTo>
                    <a:pt x="0" y="218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pic>
        <p:nvPicPr>
          <p:cNvPr id="73" name="Picture 72" descr="A blue and green arrow pointing to a bottle&#10;&#10;AI-generated content may be incorrect.">
            <a:extLst>
              <a:ext uri="{FF2B5EF4-FFF2-40B4-BE49-F238E27FC236}">
                <a16:creationId xmlns:a16="http://schemas.microsoft.com/office/drawing/2014/main" id="{CFA227E8-CDB2-E83F-0F9F-9E4E17E649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9910" y="2777336"/>
            <a:ext cx="842237" cy="1147299"/>
          </a:xfrm>
          <a:prstGeom prst="rect">
            <a:avLst/>
          </a:prstGeom>
        </p:spPr>
      </p:pic>
      <p:sp>
        <p:nvSpPr>
          <p:cNvPr id="18" name="TextBox 17">
            <a:extLst>
              <a:ext uri="{FF2B5EF4-FFF2-40B4-BE49-F238E27FC236}">
                <a16:creationId xmlns:a16="http://schemas.microsoft.com/office/drawing/2014/main" id="{CD6E7006-64A2-9DA0-7B7D-D5D4C382849D}"/>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Using digital radiography will mitigate the environmental impacts of the care you provide.</a:t>
            </a:r>
          </a:p>
        </p:txBody>
      </p:sp>
      <p:grpSp>
        <p:nvGrpSpPr>
          <p:cNvPr id="19" name="Group 18">
            <a:extLst>
              <a:ext uri="{FF2B5EF4-FFF2-40B4-BE49-F238E27FC236}">
                <a16:creationId xmlns:a16="http://schemas.microsoft.com/office/drawing/2014/main" id="{2A5B7267-2D1D-9877-E827-C013DFD57087}"/>
              </a:ext>
            </a:extLst>
          </p:cNvPr>
          <p:cNvGrpSpPr/>
          <p:nvPr/>
        </p:nvGrpSpPr>
        <p:grpSpPr>
          <a:xfrm>
            <a:off x="8995848" y="2749653"/>
            <a:ext cx="1140978" cy="1062536"/>
            <a:chOff x="13529011" y="4202424"/>
            <a:chExt cx="1585467" cy="1476466"/>
          </a:xfrm>
        </p:grpSpPr>
        <p:grpSp>
          <p:nvGrpSpPr>
            <p:cNvPr id="72" name="Group 37">
              <a:extLst>
                <a:ext uri="{FF2B5EF4-FFF2-40B4-BE49-F238E27FC236}">
                  <a16:creationId xmlns:a16="http://schemas.microsoft.com/office/drawing/2014/main" id="{EA020948-D8EF-DB98-09E1-B8ACB730CAE6}"/>
                </a:ext>
              </a:extLst>
            </p:cNvPr>
            <p:cNvGrpSpPr/>
            <p:nvPr/>
          </p:nvGrpSpPr>
          <p:grpSpPr>
            <a:xfrm>
              <a:off x="13655906" y="4717160"/>
              <a:ext cx="108632" cy="527637"/>
              <a:chOff x="0" y="0"/>
              <a:chExt cx="28611" cy="138966"/>
            </a:xfrm>
          </p:grpSpPr>
          <p:sp>
            <p:nvSpPr>
              <p:cNvPr id="103" name="Freeform 38">
                <a:extLst>
                  <a:ext uri="{FF2B5EF4-FFF2-40B4-BE49-F238E27FC236}">
                    <a16:creationId xmlns:a16="http://schemas.microsoft.com/office/drawing/2014/main" id="{8CC0A683-09EF-1304-AC9A-F0A2E487CFE8}"/>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4" name="TextBox 39">
                <a:extLst>
                  <a:ext uri="{FF2B5EF4-FFF2-40B4-BE49-F238E27FC236}">
                    <a16:creationId xmlns:a16="http://schemas.microsoft.com/office/drawing/2014/main" id="{0502A375-F180-472D-3BDB-7F1B76B4F615}"/>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4" name="Group 40">
              <a:extLst>
                <a:ext uri="{FF2B5EF4-FFF2-40B4-BE49-F238E27FC236}">
                  <a16:creationId xmlns:a16="http://schemas.microsoft.com/office/drawing/2014/main" id="{F26D3DF5-095F-6F74-1128-CC04AC67ACB8}"/>
                </a:ext>
              </a:extLst>
            </p:cNvPr>
            <p:cNvGrpSpPr/>
            <p:nvPr/>
          </p:nvGrpSpPr>
          <p:grpSpPr>
            <a:xfrm>
              <a:off x="13590768" y="5103179"/>
              <a:ext cx="227831" cy="80642"/>
              <a:chOff x="0" y="0"/>
              <a:chExt cx="60005" cy="21239"/>
            </a:xfrm>
          </p:grpSpPr>
          <p:sp>
            <p:nvSpPr>
              <p:cNvPr id="101" name="Freeform 41">
                <a:extLst>
                  <a:ext uri="{FF2B5EF4-FFF2-40B4-BE49-F238E27FC236}">
                    <a16:creationId xmlns:a16="http://schemas.microsoft.com/office/drawing/2014/main" id="{29386A40-CAAA-A214-C829-E818E9EA9FB6}"/>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102" name="TextBox 42">
                <a:extLst>
                  <a:ext uri="{FF2B5EF4-FFF2-40B4-BE49-F238E27FC236}">
                    <a16:creationId xmlns:a16="http://schemas.microsoft.com/office/drawing/2014/main" id="{CA056FE5-D2CF-F750-35FA-7EAFC89CFCAE}"/>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5" name="Group 43">
              <a:extLst>
                <a:ext uri="{FF2B5EF4-FFF2-40B4-BE49-F238E27FC236}">
                  <a16:creationId xmlns:a16="http://schemas.microsoft.com/office/drawing/2014/main" id="{3367A311-9F96-ADC6-3E39-D4390E8CEA5B}"/>
                </a:ext>
              </a:extLst>
            </p:cNvPr>
            <p:cNvGrpSpPr/>
            <p:nvPr/>
          </p:nvGrpSpPr>
          <p:grpSpPr>
            <a:xfrm>
              <a:off x="14884076" y="4662143"/>
              <a:ext cx="108632" cy="527637"/>
              <a:chOff x="0" y="0"/>
              <a:chExt cx="28611" cy="138966"/>
            </a:xfrm>
          </p:grpSpPr>
          <p:sp>
            <p:nvSpPr>
              <p:cNvPr id="99" name="Freeform 44">
                <a:extLst>
                  <a:ext uri="{FF2B5EF4-FFF2-40B4-BE49-F238E27FC236}">
                    <a16:creationId xmlns:a16="http://schemas.microsoft.com/office/drawing/2014/main" id="{0309DF95-8FE6-017B-530B-45F83B4DDBBA}"/>
                  </a:ext>
                </a:extLst>
              </p:cNvPr>
              <p:cNvSpPr/>
              <p:nvPr/>
            </p:nvSpPr>
            <p:spPr>
              <a:xfrm>
                <a:off x="0" y="0"/>
                <a:ext cx="28611" cy="138966"/>
              </a:xfrm>
              <a:custGeom>
                <a:avLst/>
                <a:gdLst/>
                <a:ahLst/>
                <a:cxnLst/>
                <a:rect l="l" t="t" r="r" b="b"/>
                <a:pathLst>
                  <a:path w="28611" h="138966">
                    <a:moveTo>
                      <a:pt x="0" y="0"/>
                    </a:moveTo>
                    <a:lnTo>
                      <a:pt x="28611" y="0"/>
                    </a:lnTo>
                    <a:lnTo>
                      <a:pt x="28611" y="138966"/>
                    </a:lnTo>
                    <a:lnTo>
                      <a:pt x="0" y="138966"/>
                    </a:lnTo>
                    <a:close/>
                  </a:path>
                </a:pathLst>
              </a:custGeom>
              <a:solidFill>
                <a:srgbClr val="CCE6AD"/>
              </a:solidFill>
            </p:spPr>
            <p:txBody>
              <a:bodyPr/>
              <a:lstStyle/>
              <a:p>
                <a:endParaRPr lang="en-GB"/>
              </a:p>
            </p:txBody>
          </p:sp>
          <p:sp>
            <p:nvSpPr>
              <p:cNvPr id="100" name="TextBox 45">
                <a:extLst>
                  <a:ext uri="{FF2B5EF4-FFF2-40B4-BE49-F238E27FC236}">
                    <a16:creationId xmlns:a16="http://schemas.microsoft.com/office/drawing/2014/main" id="{1EF25229-E78A-81A4-9D55-67F88E71DCB7}"/>
                  </a:ext>
                </a:extLst>
              </p:cNvPr>
              <p:cNvSpPr txBox="1"/>
              <p:nvPr/>
            </p:nvSpPr>
            <p:spPr>
              <a:xfrm>
                <a:off x="0" y="-38100"/>
                <a:ext cx="28611" cy="177066"/>
              </a:xfrm>
              <a:prstGeom prst="rect">
                <a:avLst/>
              </a:prstGeom>
            </p:spPr>
            <p:txBody>
              <a:bodyPr lIns="50800" tIns="50800" rIns="50800" bIns="50800" rtlCol="0" anchor="ctr"/>
              <a:lstStyle/>
              <a:p>
                <a:pPr algn="ctr">
                  <a:lnSpc>
                    <a:spcPts val="2659"/>
                  </a:lnSpc>
                </a:pPr>
                <a:endParaRPr/>
              </a:p>
            </p:txBody>
          </p:sp>
        </p:grpSp>
        <p:grpSp>
          <p:nvGrpSpPr>
            <p:cNvPr id="76" name="Group 46">
              <a:extLst>
                <a:ext uri="{FF2B5EF4-FFF2-40B4-BE49-F238E27FC236}">
                  <a16:creationId xmlns:a16="http://schemas.microsoft.com/office/drawing/2014/main" id="{7A0A133D-C631-9AC8-50ED-CC65624E5874}"/>
                </a:ext>
              </a:extLst>
            </p:cNvPr>
            <p:cNvGrpSpPr/>
            <p:nvPr/>
          </p:nvGrpSpPr>
          <p:grpSpPr>
            <a:xfrm>
              <a:off x="14818938" y="5048163"/>
              <a:ext cx="227831" cy="80642"/>
              <a:chOff x="0" y="0"/>
              <a:chExt cx="60005" cy="21239"/>
            </a:xfrm>
          </p:grpSpPr>
          <p:sp>
            <p:nvSpPr>
              <p:cNvPr id="97" name="Freeform 47">
                <a:extLst>
                  <a:ext uri="{FF2B5EF4-FFF2-40B4-BE49-F238E27FC236}">
                    <a16:creationId xmlns:a16="http://schemas.microsoft.com/office/drawing/2014/main" id="{F77E755B-E525-A3C6-DDB1-A147345A44BE}"/>
                  </a:ext>
                </a:extLst>
              </p:cNvPr>
              <p:cNvSpPr/>
              <p:nvPr/>
            </p:nvSpPr>
            <p:spPr>
              <a:xfrm>
                <a:off x="0" y="0"/>
                <a:ext cx="60005" cy="21239"/>
              </a:xfrm>
              <a:custGeom>
                <a:avLst/>
                <a:gdLst/>
                <a:ahLst/>
                <a:cxnLst/>
                <a:rect l="l" t="t" r="r" b="b"/>
                <a:pathLst>
                  <a:path w="60005" h="21239">
                    <a:moveTo>
                      <a:pt x="0" y="0"/>
                    </a:moveTo>
                    <a:lnTo>
                      <a:pt x="60005" y="0"/>
                    </a:lnTo>
                    <a:lnTo>
                      <a:pt x="60005" y="21239"/>
                    </a:lnTo>
                    <a:lnTo>
                      <a:pt x="0" y="21239"/>
                    </a:lnTo>
                    <a:close/>
                  </a:path>
                </a:pathLst>
              </a:custGeom>
              <a:solidFill>
                <a:srgbClr val="CCE6AD"/>
              </a:solidFill>
            </p:spPr>
            <p:txBody>
              <a:bodyPr/>
              <a:lstStyle/>
              <a:p>
                <a:endParaRPr lang="en-GB"/>
              </a:p>
            </p:txBody>
          </p:sp>
          <p:sp>
            <p:nvSpPr>
              <p:cNvPr id="98" name="TextBox 48">
                <a:extLst>
                  <a:ext uri="{FF2B5EF4-FFF2-40B4-BE49-F238E27FC236}">
                    <a16:creationId xmlns:a16="http://schemas.microsoft.com/office/drawing/2014/main" id="{CBBA12C5-83D7-72D0-62E2-1022E66C1474}"/>
                  </a:ext>
                </a:extLst>
              </p:cNvPr>
              <p:cNvSpPr txBox="1"/>
              <p:nvPr/>
            </p:nvSpPr>
            <p:spPr>
              <a:xfrm>
                <a:off x="0" y="-38100"/>
                <a:ext cx="60005" cy="59339"/>
              </a:xfrm>
              <a:prstGeom prst="rect">
                <a:avLst/>
              </a:prstGeom>
            </p:spPr>
            <p:txBody>
              <a:bodyPr lIns="50800" tIns="50800" rIns="50800" bIns="50800" rtlCol="0" anchor="ctr"/>
              <a:lstStyle/>
              <a:p>
                <a:pPr algn="ctr">
                  <a:lnSpc>
                    <a:spcPts val="2659"/>
                  </a:lnSpc>
                </a:pPr>
                <a:endParaRPr/>
              </a:p>
            </p:txBody>
          </p:sp>
        </p:grpSp>
        <p:grpSp>
          <p:nvGrpSpPr>
            <p:cNvPr id="77" name="Group 49">
              <a:extLst>
                <a:ext uri="{FF2B5EF4-FFF2-40B4-BE49-F238E27FC236}">
                  <a16:creationId xmlns:a16="http://schemas.microsoft.com/office/drawing/2014/main" id="{4C4102D1-9ACE-2638-D2AB-475C8934F32F}"/>
                </a:ext>
              </a:extLst>
            </p:cNvPr>
            <p:cNvGrpSpPr/>
            <p:nvPr/>
          </p:nvGrpSpPr>
          <p:grpSpPr>
            <a:xfrm>
              <a:off x="14010944" y="4228865"/>
              <a:ext cx="108632" cy="462078"/>
              <a:chOff x="0" y="0"/>
              <a:chExt cx="28611" cy="121700"/>
            </a:xfrm>
          </p:grpSpPr>
          <p:sp>
            <p:nvSpPr>
              <p:cNvPr id="95" name="Freeform 50">
                <a:extLst>
                  <a:ext uri="{FF2B5EF4-FFF2-40B4-BE49-F238E27FC236}">
                    <a16:creationId xmlns:a16="http://schemas.microsoft.com/office/drawing/2014/main" id="{79FFC6C4-A5A0-A577-084F-2D33500BB36C}"/>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6" name="TextBox 51">
                <a:extLst>
                  <a:ext uri="{FF2B5EF4-FFF2-40B4-BE49-F238E27FC236}">
                    <a16:creationId xmlns:a16="http://schemas.microsoft.com/office/drawing/2014/main" id="{ED01CF9A-C112-512D-4908-07A276C86340}"/>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78" name="Group 52">
              <a:extLst>
                <a:ext uri="{FF2B5EF4-FFF2-40B4-BE49-F238E27FC236}">
                  <a16:creationId xmlns:a16="http://schemas.microsoft.com/office/drawing/2014/main" id="{B4FEABC4-4744-32BB-F102-0E97AEE902FD}"/>
                </a:ext>
              </a:extLst>
            </p:cNvPr>
            <p:cNvGrpSpPr/>
            <p:nvPr/>
          </p:nvGrpSpPr>
          <p:grpSpPr>
            <a:xfrm>
              <a:off x="13951345" y="4555002"/>
              <a:ext cx="227831" cy="70622"/>
              <a:chOff x="0" y="0"/>
              <a:chExt cx="60005" cy="18600"/>
            </a:xfrm>
          </p:grpSpPr>
          <p:sp>
            <p:nvSpPr>
              <p:cNvPr id="93" name="Freeform 53">
                <a:extLst>
                  <a:ext uri="{FF2B5EF4-FFF2-40B4-BE49-F238E27FC236}">
                    <a16:creationId xmlns:a16="http://schemas.microsoft.com/office/drawing/2014/main" id="{AE8AF586-F90D-7300-6D4B-C1901E3C4D41}"/>
                  </a:ext>
                </a:extLst>
              </p:cNvPr>
              <p:cNvSpPr/>
              <p:nvPr/>
            </p:nvSpPr>
            <p:spPr>
              <a:xfrm>
                <a:off x="0" y="0"/>
                <a:ext cx="60005" cy="18600"/>
              </a:xfrm>
              <a:custGeom>
                <a:avLst/>
                <a:gdLst/>
                <a:ahLst/>
                <a:cxnLst/>
                <a:rect l="l" t="t" r="r" b="b"/>
                <a:pathLst>
                  <a:path w="60005" h="18600">
                    <a:moveTo>
                      <a:pt x="0" y="0"/>
                    </a:moveTo>
                    <a:lnTo>
                      <a:pt x="60005" y="0"/>
                    </a:lnTo>
                    <a:lnTo>
                      <a:pt x="60005" y="18600"/>
                    </a:lnTo>
                    <a:lnTo>
                      <a:pt x="0" y="18600"/>
                    </a:lnTo>
                    <a:close/>
                  </a:path>
                </a:pathLst>
              </a:custGeom>
              <a:solidFill>
                <a:srgbClr val="99CE5C"/>
              </a:solidFill>
            </p:spPr>
            <p:txBody>
              <a:bodyPr/>
              <a:lstStyle/>
              <a:p>
                <a:endParaRPr lang="en-GB"/>
              </a:p>
            </p:txBody>
          </p:sp>
          <p:sp>
            <p:nvSpPr>
              <p:cNvPr id="94" name="TextBox 54">
                <a:extLst>
                  <a:ext uri="{FF2B5EF4-FFF2-40B4-BE49-F238E27FC236}">
                    <a16:creationId xmlns:a16="http://schemas.microsoft.com/office/drawing/2014/main" id="{9D727724-3512-C32A-4475-4FFDA3E77856}"/>
                  </a:ext>
                </a:extLst>
              </p:cNvPr>
              <p:cNvSpPr txBox="1"/>
              <p:nvPr/>
            </p:nvSpPr>
            <p:spPr>
              <a:xfrm>
                <a:off x="0" y="-38100"/>
                <a:ext cx="60005" cy="56700"/>
              </a:xfrm>
              <a:prstGeom prst="rect">
                <a:avLst/>
              </a:prstGeom>
            </p:spPr>
            <p:txBody>
              <a:bodyPr lIns="50800" tIns="50800" rIns="50800" bIns="50800" rtlCol="0" anchor="ctr"/>
              <a:lstStyle/>
              <a:p>
                <a:pPr algn="ctr">
                  <a:lnSpc>
                    <a:spcPts val="2659"/>
                  </a:lnSpc>
                </a:pPr>
                <a:endParaRPr/>
              </a:p>
            </p:txBody>
          </p:sp>
        </p:grpSp>
        <p:grpSp>
          <p:nvGrpSpPr>
            <p:cNvPr id="79" name="Group 55">
              <a:extLst>
                <a:ext uri="{FF2B5EF4-FFF2-40B4-BE49-F238E27FC236}">
                  <a16:creationId xmlns:a16="http://schemas.microsoft.com/office/drawing/2014/main" id="{BB5F6838-2294-EFC7-1938-96DD3906A878}"/>
                </a:ext>
              </a:extLst>
            </p:cNvPr>
            <p:cNvGrpSpPr/>
            <p:nvPr/>
          </p:nvGrpSpPr>
          <p:grpSpPr>
            <a:xfrm>
              <a:off x="14604380" y="4276966"/>
              <a:ext cx="108632" cy="462078"/>
              <a:chOff x="0" y="0"/>
              <a:chExt cx="28611" cy="121700"/>
            </a:xfrm>
          </p:grpSpPr>
          <p:sp>
            <p:nvSpPr>
              <p:cNvPr id="91" name="Freeform 56">
                <a:extLst>
                  <a:ext uri="{FF2B5EF4-FFF2-40B4-BE49-F238E27FC236}">
                    <a16:creationId xmlns:a16="http://schemas.microsoft.com/office/drawing/2014/main" id="{E82AE82F-9BEF-B099-4CBF-B2F84C9EA8F3}"/>
                  </a:ext>
                </a:extLst>
              </p:cNvPr>
              <p:cNvSpPr/>
              <p:nvPr/>
            </p:nvSpPr>
            <p:spPr>
              <a:xfrm>
                <a:off x="0" y="0"/>
                <a:ext cx="28611" cy="121700"/>
              </a:xfrm>
              <a:custGeom>
                <a:avLst/>
                <a:gdLst/>
                <a:ahLst/>
                <a:cxnLst/>
                <a:rect l="l" t="t" r="r" b="b"/>
                <a:pathLst>
                  <a:path w="28611" h="121700">
                    <a:moveTo>
                      <a:pt x="0" y="0"/>
                    </a:moveTo>
                    <a:lnTo>
                      <a:pt x="28611" y="0"/>
                    </a:lnTo>
                    <a:lnTo>
                      <a:pt x="28611" y="121700"/>
                    </a:lnTo>
                    <a:lnTo>
                      <a:pt x="0" y="121700"/>
                    </a:lnTo>
                    <a:close/>
                  </a:path>
                </a:pathLst>
              </a:custGeom>
              <a:solidFill>
                <a:srgbClr val="99CE5C"/>
              </a:solidFill>
            </p:spPr>
            <p:txBody>
              <a:bodyPr/>
              <a:lstStyle/>
              <a:p>
                <a:endParaRPr lang="en-GB"/>
              </a:p>
            </p:txBody>
          </p:sp>
          <p:sp>
            <p:nvSpPr>
              <p:cNvPr id="92" name="TextBox 57">
                <a:extLst>
                  <a:ext uri="{FF2B5EF4-FFF2-40B4-BE49-F238E27FC236}">
                    <a16:creationId xmlns:a16="http://schemas.microsoft.com/office/drawing/2014/main" id="{715B01AE-F48C-8C70-8036-D12A945D0E96}"/>
                  </a:ext>
                </a:extLst>
              </p:cNvPr>
              <p:cNvSpPr txBox="1"/>
              <p:nvPr/>
            </p:nvSpPr>
            <p:spPr>
              <a:xfrm>
                <a:off x="0" y="-38100"/>
                <a:ext cx="28611" cy="159800"/>
              </a:xfrm>
              <a:prstGeom prst="rect">
                <a:avLst/>
              </a:prstGeom>
            </p:spPr>
            <p:txBody>
              <a:bodyPr lIns="50800" tIns="50800" rIns="50800" bIns="50800" rtlCol="0" anchor="ctr"/>
              <a:lstStyle/>
              <a:p>
                <a:pPr algn="ctr">
                  <a:lnSpc>
                    <a:spcPts val="2659"/>
                  </a:lnSpc>
                </a:pPr>
                <a:endParaRPr/>
              </a:p>
            </p:txBody>
          </p:sp>
        </p:grpSp>
        <p:grpSp>
          <p:nvGrpSpPr>
            <p:cNvPr id="80" name="Group 58">
              <a:extLst>
                <a:ext uri="{FF2B5EF4-FFF2-40B4-BE49-F238E27FC236}">
                  <a16:creationId xmlns:a16="http://schemas.microsoft.com/office/drawing/2014/main" id="{ED3689F1-A5CC-A715-789A-869D5DC87725}"/>
                </a:ext>
              </a:extLst>
            </p:cNvPr>
            <p:cNvGrpSpPr/>
            <p:nvPr/>
          </p:nvGrpSpPr>
          <p:grpSpPr>
            <a:xfrm>
              <a:off x="14544781" y="4578338"/>
              <a:ext cx="212591" cy="112606"/>
              <a:chOff x="0" y="0"/>
              <a:chExt cx="55991" cy="29657"/>
            </a:xfrm>
          </p:grpSpPr>
          <p:sp>
            <p:nvSpPr>
              <p:cNvPr id="89" name="Freeform 59">
                <a:extLst>
                  <a:ext uri="{FF2B5EF4-FFF2-40B4-BE49-F238E27FC236}">
                    <a16:creationId xmlns:a16="http://schemas.microsoft.com/office/drawing/2014/main" id="{DBB51B31-DE2F-3E7E-9852-553A936259A6}"/>
                  </a:ext>
                </a:extLst>
              </p:cNvPr>
              <p:cNvSpPr/>
              <p:nvPr/>
            </p:nvSpPr>
            <p:spPr>
              <a:xfrm>
                <a:off x="0" y="0"/>
                <a:ext cx="55991" cy="29657"/>
              </a:xfrm>
              <a:custGeom>
                <a:avLst/>
                <a:gdLst/>
                <a:ahLst/>
                <a:cxnLst/>
                <a:rect l="l" t="t" r="r" b="b"/>
                <a:pathLst>
                  <a:path w="55991" h="29657">
                    <a:moveTo>
                      <a:pt x="0" y="0"/>
                    </a:moveTo>
                    <a:lnTo>
                      <a:pt x="55991" y="0"/>
                    </a:lnTo>
                    <a:lnTo>
                      <a:pt x="55991" y="29657"/>
                    </a:lnTo>
                    <a:lnTo>
                      <a:pt x="0" y="29657"/>
                    </a:lnTo>
                    <a:close/>
                  </a:path>
                </a:pathLst>
              </a:custGeom>
              <a:solidFill>
                <a:srgbClr val="99CE5C"/>
              </a:solidFill>
            </p:spPr>
            <p:txBody>
              <a:bodyPr/>
              <a:lstStyle/>
              <a:p>
                <a:endParaRPr lang="en-GB"/>
              </a:p>
            </p:txBody>
          </p:sp>
          <p:sp>
            <p:nvSpPr>
              <p:cNvPr id="90" name="TextBox 60">
                <a:extLst>
                  <a:ext uri="{FF2B5EF4-FFF2-40B4-BE49-F238E27FC236}">
                    <a16:creationId xmlns:a16="http://schemas.microsoft.com/office/drawing/2014/main" id="{0F0427AC-D40E-C7B5-6255-039D3F6B4ABF}"/>
                  </a:ext>
                </a:extLst>
              </p:cNvPr>
              <p:cNvSpPr txBox="1"/>
              <p:nvPr/>
            </p:nvSpPr>
            <p:spPr>
              <a:xfrm>
                <a:off x="0" y="-38100"/>
                <a:ext cx="55991" cy="67757"/>
              </a:xfrm>
              <a:prstGeom prst="rect">
                <a:avLst/>
              </a:prstGeom>
            </p:spPr>
            <p:txBody>
              <a:bodyPr lIns="50800" tIns="50800" rIns="50800" bIns="50800" rtlCol="0" anchor="ctr"/>
              <a:lstStyle/>
              <a:p>
                <a:pPr algn="ctr">
                  <a:lnSpc>
                    <a:spcPts val="2659"/>
                  </a:lnSpc>
                </a:pPr>
                <a:endParaRPr/>
              </a:p>
            </p:txBody>
          </p:sp>
        </p:grpSp>
        <p:grpSp>
          <p:nvGrpSpPr>
            <p:cNvPr id="81" name="Group 61">
              <a:extLst>
                <a:ext uri="{FF2B5EF4-FFF2-40B4-BE49-F238E27FC236}">
                  <a16:creationId xmlns:a16="http://schemas.microsoft.com/office/drawing/2014/main" id="{6766AE7D-1783-BE35-6B40-CAB0171FEE82}"/>
                </a:ext>
              </a:extLst>
            </p:cNvPr>
            <p:cNvGrpSpPr/>
            <p:nvPr/>
          </p:nvGrpSpPr>
          <p:grpSpPr>
            <a:xfrm>
              <a:off x="13699893" y="4577612"/>
              <a:ext cx="1236411" cy="1071199"/>
              <a:chOff x="0" y="0"/>
              <a:chExt cx="827441" cy="716877"/>
            </a:xfrm>
          </p:grpSpPr>
          <p:sp>
            <p:nvSpPr>
              <p:cNvPr id="87" name="Freeform 62">
                <a:extLst>
                  <a:ext uri="{FF2B5EF4-FFF2-40B4-BE49-F238E27FC236}">
                    <a16:creationId xmlns:a16="http://schemas.microsoft.com/office/drawing/2014/main" id="{E7898600-0C35-E64F-ECB8-70664B44CD89}"/>
                  </a:ext>
                </a:extLst>
              </p:cNvPr>
              <p:cNvSpPr/>
              <p:nvPr/>
            </p:nvSpPr>
            <p:spPr>
              <a:xfrm>
                <a:off x="59621" y="86781"/>
                <a:ext cx="708200" cy="630096"/>
              </a:xfrm>
              <a:custGeom>
                <a:avLst/>
                <a:gdLst/>
                <a:ahLst/>
                <a:cxnLst/>
                <a:rect l="l" t="t" r="r" b="b"/>
                <a:pathLst>
                  <a:path w="708200" h="630096">
                    <a:moveTo>
                      <a:pt x="429216" y="43377"/>
                    </a:moveTo>
                    <a:lnTo>
                      <a:pt x="692704" y="499937"/>
                    </a:lnTo>
                    <a:cubicBezTo>
                      <a:pt x="708200" y="526788"/>
                      <a:pt x="708195" y="559865"/>
                      <a:pt x="692692" y="586712"/>
                    </a:cubicBezTo>
                    <a:cubicBezTo>
                      <a:pt x="677189" y="613558"/>
                      <a:pt x="648543" y="630096"/>
                      <a:pt x="617542" y="630096"/>
                    </a:cubicBezTo>
                    <a:lnTo>
                      <a:pt x="90658" y="630096"/>
                    </a:lnTo>
                    <a:cubicBezTo>
                      <a:pt x="59656" y="630096"/>
                      <a:pt x="31010" y="613558"/>
                      <a:pt x="15507" y="586712"/>
                    </a:cubicBezTo>
                    <a:cubicBezTo>
                      <a:pt x="4" y="559865"/>
                      <a:pt x="0" y="526788"/>
                      <a:pt x="15495" y="499937"/>
                    </a:cubicBezTo>
                    <a:lnTo>
                      <a:pt x="278983" y="43377"/>
                    </a:lnTo>
                    <a:cubicBezTo>
                      <a:pt x="294474" y="16536"/>
                      <a:pt x="323109" y="0"/>
                      <a:pt x="354100" y="0"/>
                    </a:cubicBezTo>
                    <a:cubicBezTo>
                      <a:pt x="385090" y="0"/>
                      <a:pt x="413725" y="16536"/>
                      <a:pt x="429216" y="43377"/>
                    </a:cubicBezTo>
                    <a:close/>
                  </a:path>
                </a:pathLst>
              </a:custGeom>
              <a:solidFill>
                <a:srgbClr val="F59097"/>
              </a:solidFill>
            </p:spPr>
            <p:txBody>
              <a:bodyPr/>
              <a:lstStyle/>
              <a:p>
                <a:endParaRPr lang="en-GB"/>
              </a:p>
            </p:txBody>
          </p:sp>
          <p:sp>
            <p:nvSpPr>
              <p:cNvPr id="88" name="TextBox 63">
                <a:extLst>
                  <a:ext uri="{FF2B5EF4-FFF2-40B4-BE49-F238E27FC236}">
                    <a16:creationId xmlns:a16="http://schemas.microsoft.com/office/drawing/2014/main" id="{3E4EE2AC-24A9-A01F-21E4-B820679A1AD3}"/>
                  </a:ext>
                </a:extLst>
              </p:cNvPr>
              <p:cNvSpPr txBox="1"/>
              <p:nvPr/>
            </p:nvSpPr>
            <p:spPr>
              <a:xfrm>
                <a:off x="129288" y="294736"/>
                <a:ext cx="568866" cy="370936"/>
              </a:xfrm>
              <a:prstGeom prst="rect">
                <a:avLst/>
              </a:prstGeom>
            </p:spPr>
            <p:txBody>
              <a:bodyPr lIns="52907" tIns="52907" rIns="52907" bIns="52907" rtlCol="0" anchor="ctr"/>
              <a:lstStyle/>
              <a:p>
                <a:pPr algn="ctr">
                  <a:lnSpc>
                    <a:spcPts val="2659"/>
                  </a:lnSpc>
                </a:pPr>
                <a:endParaRPr/>
              </a:p>
            </p:txBody>
          </p:sp>
        </p:grpSp>
        <p:sp>
          <p:nvSpPr>
            <p:cNvPr id="82" name="Freeform 64">
              <a:extLst>
                <a:ext uri="{FF2B5EF4-FFF2-40B4-BE49-F238E27FC236}">
                  <a16:creationId xmlns:a16="http://schemas.microsoft.com/office/drawing/2014/main" id="{84D2182D-8FF6-1595-4642-2AC34D3A5A99}"/>
                </a:ext>
              </a:extLst>
            </p:cNvPr>
            <p:cNvSpPr/>
            <p:nvPr/>
          </p:nvSpPr>
          <p:spPr>
            <a:xfrm>
              <a:off x="13529011" y="4202424"/>
              <a:ext cx="1585467" cy="1476466"/>
            </a:xfrm>
            <a:custGeom>
              <a:avLst/>
              <a:gdLst/>
              <a:ahLst/>
              <a:cxnLst/>
              <a:rect l="l" t="t" r="r" b="b"/>
              <a:pathLst>
                <a:path w="1585467" h="1476466">
                  <a:moveTo>
                    <a:pt x="0" y="0"/>
                  </a:moveTo>
                  <a:lnTo>
                    <a:pt x="1585467" y="0"/>
                  </a:lnTo>
                  <a:lnTo>
                    <a:pt x="1585467" y="1476467"/>
                  </a:lnTo>
                  <a:lnTo>
                    <a:pt x="0" y="14764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grpSp>
          <p:nvGrpSpPr>
            <p:cNvPr id="83" name="Group 65">
              <a:extLst>
                <a:ext uri="{FF2B5EF4-FFF2-40B4-BE49-F238E27FC236}">
                  <a16:creationId xmlns:a16="http://schemas.microsoft.com/office/drawing/2014/main" id="{5374219C-72D1-0D56-171F-374C34271029}"/>
                </a:ext>
              </a:extLst>
            </p:cNvPr>
            <p:cNvGrpSpPr/>
            <p:nvPr/>
          </p:nvGrpSpPr>
          <p:grpSpPr>
            <a:xfrm>
              <a:off x="14135568" y="4907876"/>
              <a:ext cx="348735" cy="679663"/>
              <a:chOff x="0" y="0"/>
              <a:chExt cx="88189" cy="171876"/>
            </a:xfrm>
          </p:grpSpPr>
          <p:sp>
            <p:nvSpPr>
              <p:cNvPr id="85" name="Freeform 66">
                <a:extLst>
                  <a:ext uri="{FF2B5EF4-FFF2-40B4-BE49-F238E27FC236}">
                    <a16:creationId xmlns:a16="http://schemas.microsoft.com/office/drawing/2014/main" id="{85820559-85CE-74B7-A7B4-38944CB8861C}"/>
                  </a:ext>
                </a:extLst>
              </p:cNvPr>
              <p:cNvSpPr/>
              <p:nvPr/>
            </p:nvSpPr>
            <p:spPr>
              <a:xfrm>
                <a:off x="0" y="0"/>
                <a:ext cx="88189" cy="171876"/>
              </a:xfrm>
              <a:custGeom>
                <a:avLst/>
                <a:gdLst/>
                <a:ahLst/>
                <a:cxnLst/>
                <a:rect l="l" t="t" r="r" b="b"/>
                <a:pathLst>
                  <a:path w="88189" h="171876">
                    <a:moveTo>
                      <a:pt x="44095" y="0"/>
                    </a:moveTo>
                    <a:cubicBezTo>
                      <a:pt x="19742" y="0"/>
                      <a:pt x="0" y="38476"/>
                      <a:pt x="0" y="85938"/>
                    </a:cubicBezTo>
                    <a:cubicBezTo>
                      <a:pt x="0" y="133400"/>
                      <a:pt x="19742" y="171876"/>
                      <a:pt x="44095" y="171876"/>
                    </a:cubicBezTo>
                    <a:cubicBezTo>
                      <a:pt x="68448" y="171876"/>
                      <a:pt x="88189" y="133400"/>
                      <a:pt x="88189" y="85938"/>
                    </a:cubicBezTo>
                    <a:cubicBezTo>
                      <a:pt x="88189" y="38476"/>
                      <a:pt x="68448" y="0"/>
                      <a:pt x="44095" y="0"/>
                    </a:cubicBezTo>
                    <a:close/>
                  </a:path>
                </a:pathLst>
              </a:custGeom>
              <a:solidFill>
                <a:srgbClr val="F59097"/>
              </a:solidFill>
            </p:spPr>
            <p:txBody>
              <a:bodyPr/>
              <a:lstStyle/>
              <a:p>
                <a:endParaRPr lang="en-GB"/>
              </a:p>
            </p:txBody>
          </p:sp>
          <p:sp>
            <p:nvSpPr>
              <p:cNvPr id="86" name="TextBox 67">
                <a:extLst>
                  <a:ext uri="{FF2B5EF4-FFF2-40B4-BE49-F238E27FC236}">
                    <a16:creationId xmlns:a16="http://schemas.microsoft.com/office/drawing/2014/main" id="{6250519B-6148-5F72-9E1F-9A498D638CC2}"/>
                  </a:ext>
                </a:extLst>
              </p:cNvPr>
              <p:cNvSpPr txBox="1"/>
              <p:nvPr/>
            </p:nvSpPr>
            <p:spPr>
              <a:xfrm>
                <a:off x="8268" y="-21987"/>
                <a:ext cx="71654" cy="177749"/>
              </a:xfrm>
              <a:prstGeom prst="rect">
                <a:avLst/>
              </a:prstGeom>
            </p:spPr>
            <p:txBody>
              <a:bodyPr lIns="52907" tIns="52907" rIns="52907" bIns="52907" rtlCol="0" anchor="ctr"/>
              <a:lstStyle/>
              <a:p>
                <a:pPr algn="ctr">
                  <a:lnSpc>
                    <a:spcPts val="2659"/>
                  </a:lnSpc>
                </a:pPr>
                <a:endParaRPr/>
              </a:p>
            </p:txBody>
          </p:sp>
        </p:grpSp>
        <p:sp>
          <p:nvSpPr>
            <p:cNvPr id="84" name="Freeform 68">
              <a:extLst>
                <a:ext uri="{FF2B5EF4-FFF2-40B4-BE49-F238E27FC236}">
                  <a16:creationId xmlns:a16="http://schemas.microsoft.com/office/drawing/2014/main" id="{CFA55184-51F9-6D75-A110-2805C12DE4FB}"/>
                </a:ext>
              </a:extLst>
            </p:cNvPr>
            <p:cNvSpPr/>
            <p:nvPr/>
          </p:nvSpPr>
          <p:spPr>
            <a:xfrm>
              <a:off x="14031092" y="5013526"/>
              <a:ext cx="574013" cy="574013"/>
            </a:xfrm>
            <a:custGeom>
              <a:avLst/>
              <a:gdLst/>
              <a:ahLst/>
              <a:cxnLst/>
              <a:rect l="l" t="t" r="r" b="b"/>
              <a:pathLst>
                <a:path w="574013" h="574013">
                  <a:moveTo>
                    <a:pt x="0" y="0"/>
                  </a:moveTo>
                  <a:lnTo>
                    <a:pt x="574013" y="0"/>
                  </a:lnTo>
                  <a:lnTo>
                    <a:pt x="574013" y="574012"/>
                  </a:lnTo>
                  <a:lnTo>
                    <a:pt x="0" y="5740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Tree>
    <p:extLst>
      <p:ext uri="{BB962C8B-B14F-4D97-AF65-F5344CB8AC3E}">
        <p14:creationId xmlns:p14="http://schemas.microsoft.com/office/powerpoint/2010/main" val="2310979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13D80-08C2-5688-1566-CED10AD5F75E}"/>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A995D97-B3EB-E354-67AA-0D0A1667BA5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A44E9AB4-5B23-A31D-987B-92E9E61D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851DFBF-703D-4772-A23B-5A68FD8330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9010A529-806C-152D-ED77-FE2B86BA8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87E08430-3822-F8D2-9F43-7912BEA3ECA4}"/>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DB7777C-CF9C-6421-252F-68CADB1710E6}"/>
              </a:ext>
            </a:extLst>
          </p:cNvPr>
          <p:cNvSpPr txBox="1"/>
          <p:nvPr/>
        </p:nvSpPr>
        <p:spPr>
          <a:xfrm>
            <a:off x="1737652" y="1233157"/>
            <a:ext cx="8716697"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Personal oral hygiene regimes have inevitable ‘baseline’ environmental impacts. These impacts arise from the product supply chain and disposal of oral hygiene products and devices. </a:t>
            </a:r>
          </a:p>
        </p:txBody>
      </p:sp>
      <p:sp>
        <p:nvSpPr>
          <p:cNvPr id="4" name="Oval 3">
            <a:extLst>
              <a:ext uri="{FF2B5EF4-FFF2-40B4-BE49-F238E27FC236}">
                <a16:creationId xmlns:a16="http://schemas.microsoft.com/office/drawing/2014/main" id="{5E53E7F1-BA70-65C8-B542-D0C3A9771C5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397720BD-3C97-7EE8-E45C-A46106912CDA}"/>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4910963D-E04E-C9DC-5222-BD75BDA9A974}"/>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6A729EB3-E436-CB2F-8B32-46759F13C69B}"/>
              </a:ext>
            </a:extLst>
          </p:cNvPr>
          <p:cNvSpPr txBox="1"/>
          <p:nvPr/>
        </p:nvSpPr>
        <p:spPr>
          <a:xfrm>
            <a:off x="1337959" y="4177430"/>
            <a:ext cx="25383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Environmental impacts that arise from effective personal care preventive regimes are an inevitable consequence of maintaining good oral health.</a:t>
            </a:r>
          </a:p>
        </p:txBody>
      </p:sp>
      <p:sp>
        <p:nvSpPr>
          <p:cNvPr id="3" name="TextBox 2">
            <a:extLst>
              <a:ext uri="{FF2B5EF4-FFF2-40B4-BE49-F238E27FC236}">
                <a16:creationId xmlns:a16="http://schemas.microsoft.com/office/drawing/2014/main" id="{87794D82-9C76-3B9B-BCC6-C59B3DF1FF91}"/>
              </a:ext>
            </a:extLst>
          </p:cNvPr>
          <p:cNvSpPr txBox="1"/>
          <p:nvPr/>
        </p:nvSpPr>
        <p:spPr>
          <a:xfrm>
            <a:off x="4466253" y="4177430"/>
            <a:ext cx="3259488" cy="2208297"/>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impacts from the use of personal products and devices (e.g., toothbrush, dentifrice, interdental cleaning aids, mouthwashes) are much lower than that from the delivery of professional interventive care. Principally, because the patient is not travelling to a remote location (dental practice) and the number of these home-care products is significantly so much smaller than those used in a dental practice.</a:t>
            </a:r>
          </a:p>
        </p:txBody>
      </p:sp>
      <p:sp>
        <p:nvSpPr>
          <p:cNvPr id="12" name="TextBox 11">
            <a:extLst>
              <a:ext uri="{FF2B5EF4-FFF2-40B4-BE49-F238E27FC236}">
                <a16:creationId xmlns:a16="http://schemas.microsoft.com/office/drawing/2014/main" id="{7C5FCBFE-5C25-7ED9-B943-96457C88556C}"/>
              </a:ext>
            </a:extLst>
          </p:cNvPr>
          <p:cNvSpPr txBox="1"/>
          <p:nvPr/>
        </p:nvSpPr>
        <p:spPr>
          <a:xfrm>
            <a:off x="8304105" y="4177430"/>
            <a:ext cx="256153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paradigm between the ES impacts from dental practice and home care is a good example of why the impacts cannot be eliminated and can only be mitigated. </a:t>
            </a:r>
          </a:p>
        </p:txBody>
      </p:sp>
      <p:sp>
        <p:nvSpPr>
          <p:cNvPr id="11" name="Freeform 16">
            <a:extLst>
              <a:ext uri="{FF2B5EF4-FFF2-40B4-BE49-F238E27FC236}">
                <a16:creationId xmlns:a16="http://schemas.microsoft.com/office/drawing/2014/main" id="{A0184582-2194-D680-892C-DFA65ABE370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3" name="Freeform 11">
            <a:extLst>
              <a:ext uri="{FF2B5EF4-FFF2-40B4-BE49-F238E27FC236}">
                <a16:creationId xmlns:a16="http://schemas.microsoft.com/office/drawing/2014/main" id="{AC1C82EB-D12F-A4B0-7DED-70E549C259E6}"/>
              </a:ext>
            </a:extLst>
          </p:cNvPr>
          <p:cNvSpPr/>
          <p:nvPr/>
        </p:nvSpPr>
        <p:spPr>
          <a:xfrm>
            <a:off x="5781114" y="2836069"/>
            <a:ext cx="406281" cy="915461"/>
          </a:xfrm>
          <a:custGeom>
            <a:avLst/>
            <a:gdLst/>
            <a:ahLst/>
            <a:cxnLst/>
            <a:rect l="l" t="t" r="r" b="b"/>
            <a:pathLst>
              <a:path w="609421" h="1373190">
                <a:moveTo>
                  <a:pt x="0" y="0"/>
                </a:moveTo>
                <a:lnTo>
                  <a:pt x="609420" y="0"/>
                </a:lnTo>
                <a:lnTo>
                  <a:pt x="609420" y="1373190"/>
                </a:lnTo>
                <a:lnTo>
                  <a:pt x="0" y="1373190"/>
                </a:lnTo>
                <a:lnTo>
                  <a:pt x="0" y="0"/>
                </a:lnTo>
                <a:close/>
              </a:path>
            </a:pathLst>
          </a:custGeom>
          <a:blipFill>
            <a:blip r:embed="rId8">
              <a:extLst>
                <a:ext uri="{96DAC541-7B7A-43D3-8B79-37D633B846F1}">
                  <asvg:svgBlip xmlns:asvg="http://schemas.microsoft.com/office/drawing/2016/SVG/main" r:embed="rId9"/>
                </a:ext>
              </a:extLst>
            </a:blip>
            <a:stretch>
              <a:fillRect r="-63464"/>
            </a:stretch>
          </a:blipFill>
        </p:spPr>
        <p:txBody>
          <a:bodyPr/>
          <a:lstStyle/>
          <a:p>
            <a:endParaRPr lang="en-GB" sz="800"/>
          </a:p>
        </p:txBody>
      </p:sp>
      <p:sp>
        <p:nvSpPr>
          <p:cNvPr id="16" name="Freeform 12">
            <a:extLst>
              <a:ext uri="{FF2B5EF4-FFF2-40B4-BE49-F238E27FC236}">
                <a16:creationId xmlns:a16="http://schemas.microsoft.com/office/drawing/2014/main" id="{6A58C01A-C610-108F-C31E-9470BD6832C5}"/>
              </a:ext>
            </a:extLst>
          </p:cNvPr>
          <p:cNvSpPr/>
          <p:nvPr/>
        </p:nvSpPr>
        <p:spPr>
          <a:xfrm rot="-2700000">
            <a:off x="5947827" y="2887985"/>
            <a:ext cx="715383" cy="715383"/>
          </a:xfrm>
          <a:custGeom>
            <a:avLst/>
            <a:gdLst/>
            <a:ahLst/>
            <a:cxnLst/>
            <a:rect l="l" t="t" r="r" b="b"/>
            <a:pathLst>
              <a:path w="1073074" h="1073074">
                <a:moveTo>
                  <a:pt x="0" y="0"/>
                </a:moveTo>
                <a:lnTo>
                  <a:pt x="1073074" y="0"/>
                </a:lnTo>
                <a:lnTo>
                  <a:pt x="1073074" y="1073075"/>
                </a:lnTo>
                <a:lnTo>
                  <a:pt x="0" y="10730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17" name="Group 14">
            <a:extLst>
              <a:ext uri="{FF2B5EF4-FFF2-40B4-BE49-F238E27FC236}">
                <a16:creationId xmlns:a16="http://schemas.microsoft.com/office/drawing/2014/main" id="{DAC931DE-4958-56F5-FDC0-EB79C14941DD}"/>
              </a:ext>
            </a:extLst>
          </p:cNvPr>
          <p:cNvGrpSpPr/>
          <p:nvPr/>
        </p:nvGrpSpPr>
        <p:grpSpPr>
          <a:xfrm>
            <a:off x="8932556" y="3030118"/>
            <a:ext cx="1268651" cy="628963"/>
            <a:chOff x="0" y="0"/>
            <a:chExt cx="2537302" cy="1257925"/>
          </a:xfrm>
        </p:grpSpPr>
        <p:sp>
          <p:nvSpPr>
            <p:cNvPr id="18" name="Freeform 15">
              <a:extLst>
                <a:ext uri="{FF2B5EF4-FFF2-40B4-BE49-F238E27FC236}">
                  <a16:creationId xmlns:a16="http://schemas.microsoft.com/office/drawing/2014/main" id="{177100B6-2307-779F-9792-4BD3C3714B19}"/>
                </a:ext>
              </a:extLst>
            </p:cNvPr>
            <p:cNvSpPr/>
            <p:nvPr/>
          </p:nvSpPr>
          <p:spPr>
            <a:xfrm>
              <a:off x="38100" y="773985"/>
              <a:ext cx="2361849" cy="460561"/>
            </a:xfrm>
            <a:custGeom>
              <a:avLst/>
              <a:gdLst/>
              <a:ahLst/>
              <a:cxnLst/>
              <a:rect l="l" t="t" r="r" b="b"/>
              <a:pathLst>
                <a:path w="2361849" h="460561">
                  <a:moveTo>
                    <a:pt x="0" y="0"/>
                  </a:moveTo>
                  <a:lnTo>
                    <a:pt x="2361849" y="0"/>
                  </a:lnTo>
                  <a:lnTo>
                    <a:pt x="2361849" y="460561"/>
                  </a:lnTo>
                  <a:lnTo>
                    <a:pt x="0" y="46056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19" name="Group 16">
              <a:extLst>
                <a:ext uri="{FF2B5EF4-FFF2-40B4-BE49-F238E27FC236}">
                  <a16:creationId xmlns:a16="http://schemas.microsoft.com/office/drawing/2014/main" id="{6FEB8389-029A-E811-7637-29A3ED19C0B0}"/>
                </a:ext>
              </a:extLst>
            </p:cNvPr>
            <p:cNvGrpSpPr/>
            <p:nvPr/>
          </p:nvGrpSpPr>
          <p:grpSpPr>
            <a:xfrm>
              <a:off x="908389" y="718702"/>
              <a:ext cx="616255" cy="539223"/>
              <a:chOff x="0" y="0"/>
              <a:chExt cx="812800" cy="711200"/>
            </a:xfrm>
          </p:grpSpPr>
          <p:sp>
            <p:nvSpPr>
              <p:cNvPr id="22" name="Freeform 17">
                <a:extLst>
                  <a:ext uri="{FF2B5EF4-FFF2-40B4-BE49-F238E27FC236}">
                    <a16:creationId xmlns:a16="http://schemas.microsoft.com/office/drawing/2014/main" id="{9FD67B53-7701-4FDF-CB11-AEB3000D73DA}"/>
                  </a:ext>
                </a:extLst>
              </p:cNvPr>
              <p:cNvSpPr/>
              <p:nvPr/>
            </p:nvSpPr>
            <p:spPr>
              <a:xfrm>
                <a:off x="32957" y="48603"/>
                <a:ext cx="746886" cy="662597"/>
              </a:xfrm>
              <a:custGeom>
                <a:avLst/>
                <a:gdLst/>
                <a:ahLst/>
                <a:cxnLst/>
                <a:rect l="l" t="t" r="r" b="b"/>
                <a:pathLst>
                  <a:path w="746886" h="662597">
                    <a:moveTo>
                      <a:pt x="414996" y="24114"/>
                    </a:moveTo>
                    <a:lnTo>
                      <a:pt x="738290" y="589880"/>
                    </a:lnTo>
                    <a:cubicBezTo>
                      <a:pt x="746886" y="604923"/>
                      <a:pt x="746824" y="623404"/>
                      <a:pt x="738128" y="638389"/>
                    </a:cubicBezTo>
                    <a:cubicBezTo>
                      <a:pt x="729432" y="653374"/>
                      <a:pt x="713416" y="662597"/>
                      <a:pt x="696091" y="662597"/>
                    </a:cubicBezTo>
                    <a:lnTo>
                      <a:pt x="50795" y="662597"/>
                    </a:lnTo>
                    <a:cubicBezTo>
                      <a:pt x="33470" y="662597"/>
                      <a:pt x="17454" y="653374"/>
                      <a:pt x="8758" y="638389"/>
                    </a:cubicBezTo>
                    <a:cubicBezTo>
                      <a:pt x="62" y="623404"/>
                      <a:pt x="0" y="604923"/>
                      <a:pt x="8596" y="589880"/>
                    </a:cubicBezTo>
                    <a:lnTo>
                      <a:pt x="331890" y="24114"/>
                    </a:lnTo>
                    <a:cubicBezTo>
                      <a:pt x="340411" y="9203"/>
                      <a:pt x="356269" y="0"/>
                      <a:pt x="373443" y="0"/>
                    </a:cubicBezTo>
                    <a:cubicBezTo>
                      <a:pt x="390617" y="0"/>
                      <a:pt x="406475" y="9203"/>
                      <a:pt x="414996" y="24114"/>
                    </a:cubicBezTo>
                    <a:close/>
                  </a:path>
                </a:pathLst>
              </a:custGeom>
              <a:solidFill>
                <a:srgbClr val="EB2130"/>
              </a:solidFill>
              <a:ln w="38100" cap="sq">
                <a:solidFill>
                  <a:srgbClr val="114C8E"/>
                </a:solidFill>
                <a:prstDash val="solid"/>
                <a:miter/>
              </a:ln>
            </p:spPr>
            <p:txBody>
              <a:bodyPr/>
              <a:lstStyle/>
              <a:p>
                <a:endParaRPr lang="en-GB" sz="800"/>
              </a:p>
            </p:txBody>
          </p:sp>
          <p:sp>
            <p:nvSpPr>
              <p:cNvPr id="23" name="TextBox 18">
                <a:extLst>
                  <a:ext uri="{FF2B5EF4-FFF2-40B4-BE49-F238E27FC236}">
                    <a16:creationId xmlns:a16="http://schemas.microsoft.com/office/drawing/2014/main" id="{3E265CD9-AB3E-552D-F0E1-F3B09F9D306D}"/>
                  </a:ext>
                </a:extLst>
              </p:cNvPr>
              <p:cNvSpPr txBox="1"/>
              <p:nvPr/>
            </p:nvSpPr>
            <p:spPr>
              <a:xfrm>
                <a:off x="127000" y="273050"/>
                <a:ext cx="558800" cy="387350"/>
              </a:xfrm>
              <a:prstGeom prst="rect">
                <a:avLst/>
              </a:prstGeom>
            </p:spPr>
            <p:txBody>
              <a:bodyPr lIns="33867" tIns="33867" rIns="33867" bIns="33867" rtlCol="0" anchor="ctr"/>
              <a:lstStyle/>
              <a:p>
                <a:pPr algn="ctr">
                  <a:lnSpc>
                    <a:spcPts val="1307"/>
                  </a:lnSpc>
                </a:pPr>
                <a:endParaRPr sz="800"/>
              </a:p>
            </p:txBody>
          </p:sp>
        </p:grpSp>
        <p:sp>
          <p:nvSpPr>
            <p:cNvPr id="20" name="Freeform 19">
              <a:extLst>
                <a:ext uri="{FF2B5EF4-FFF2-40B4-BE49-F238E27FC236}">
                  <a16:creationId xmlns:a16="http://schemas.microsoft.com/office/drawing/2014/main" id="{77087BAD-D8DB-1F72-9524-C6CEC4B6941D}"/>
                </a:ext>
              </a:extLst>
            </p:cNvPr>
            <p:cNvSpPr/>
            <p:nvPr/>
          </p:nvSpPr>
          <p:spPr>
            <a:xfrm>
              <a:off x="0" y="85560"/>
              <a:ext cx="660888" cy="688425"/>
            </a:xfrm>
            <a:custGeom>
              <a:avLst/>
              <a:gdLst/>
              <a:ahLst/>
              <a:cxnLst/>
              <a:rect l="l" t="t" r="r" b="b"/>
              <a:pathLst>
                <a:path w="660888" h="688425">
                  <a:moveTo>
                    <a:pt x="0" y="0"/>
                  </a:moveTo>
                  <a:lnTo>
                    <a:pt x="660888" y="0"/>
                  </a:lnTo>
                  <a:lnTo>
                    <a:pt x="660888" y="688425"/>
                  </a:lnTo>
                  <a:lnTo>
                    <a:pt x="0" y="6884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21" name="Freeform 20">
              <a:extLst>
                <a:ext uri="{FF2B5EF4-FFF2-40B4-BE49-F238E27FC236}">
                  <a16:creationId xmlns:a16="http://schemas.microsoft.com/office/drawing/2014/main" id="{A9927495-14F4-399D-568A-99A2CDC44A0E}"/>
                </a:ext>
              </a:extLst>
            </p:cNvPr>
            <p:cNvSpPr/>
            <p:nvPr/>
          </p:nvSpPr>
          <p:spPr>
            <a:xfrm flipH="1">
              <a:off x="1708644" y="0"/>
              <a:ext cx="828658" cy="812085"/>
            </a:xfrm>
            <a:custGeom>
              <a:avLst/>
              <a:gdLst/>
              <a:ahLst/>
              <a:cxnLst/>
              <a:rect l="l" t="t" r="r" b="b"/>
              <a:pathLst>
                <a:path w="828658" h="812085">
                  <a:moveTo>
                    <a:pt x="828658" y="0"/>
                  </a:moveTo>
                  <a:lnTo>
                    <a:pt x="0" y="0"/>
                  </a:lnTo>
                  <a:lnTo>
                    <a:pt x="0" y="812085"/>
                  </a:lnTo>
                  <a:lnTo>
                    <a:pt x="828658" y="812085"/>
                  </a:lnTo>
                  <a:lnTo>
                    <a:pt x="82865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grpSp>
    </p:spTree>
    <p:extLst>
      <p:ext uri="{BB962C8B-B14F-4D97-AF65-F5344CB8AC3E}">
        <p14:creationId xmlns:p14="http://schemas.microsoft.com/office/powerpoint/2010/main" val="3499363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93522-1F34-464A-B751-9015CE8F835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304B8BA-A33E-BF0C-A9B3-EA2D24E886FD}"/>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6E8C174E-8CA1-4782-C0B5-1C5C7C0F1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860D505A-03F2-433C-F07E-FFDA45194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F797556-8938-9241-B29E-C95DB0E1B4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77854137-0FEA-83E4-1562-79F345673301}"/>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98F20F07-1389-9A12-DEEC-4EA8D25BD27C}"/>
              </a:ext>
            </a:extLst>
          </p:cNvPr>
          <p:cNvSpPr txBox="1"/>
          <p:nvPr/>
        </p:nvSpPr>
        <p:spPr>
          <a:xfrm>
            <a:off x="1201382" y="1228022"/>
            <a:ext cx="9789228" cy="1061829"/>
          </a:xfrm>
          <a:prstGeom prst="rect">
            <a:avLst/>
          </a:prstGeom>
          <a:noFill/>
        </p:spPr>
        <p:txBody>
          <a:bodyPr wrap="square" rtlCol="0">
            <a:spAutoFit/>
          </a:bodyPr>
          <a:lstStyle/>
          <a:p>
            <a:pPr algn="ctr"/>
            <a:r>
              <a:rPr lang="en-US" sz="2100">
                <a:solidFill>
                  <a:srgbClr val="ED1B2E"/>
                </a:solidFill>
                <a:latin typeface="Arial" panose="020B0604020202020204" pitchFamily="34" charset="0"/>
                <a:cs typeface="Arial" panose="020B0604020202020204" pitchFamily="34" charset="0"/>
              </a:rPr>
              <a:t>It is imperative to promote and maintain good oral health through the prevention of oral diseases. An effective preventive regime carries an environmental burden that is much smaller than a disease-driven interventive treatment approach.</a:t>
            </a:r>
          </a:p>
        </p:txBody>
      </p:sp>
      <p:sp>
        <p:nvSpPr>
          <p:cNvPr id="4" name="Oval 3">
            <a:extLst>
              <a:ext uri="{FF2B5EF4-FFF2-40B4-BE49-F238E27FC236}">
                <a16:creationId xmlns:a16="http://schemas.microsoft.com/office/drawing/2014/main" id="{0BA3F423-B2CC-EFFB-42B0-ECD0BAD0367E}"/>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C52BBF0E-5C3C-3E4D-2150-892A19694DC5}"/>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51636E1F-F9B9-1D60-9D18-53C589B0DE92}"/>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1728F651-1DBC-A5BF-F181-622C3C2D3633}"/>
              </a:ext>
            </a:extLst>
          </p:cNvPr>
          <p:cNvSpPr txBox="1"/>
          <p:nvPr/>
        </p:nvSpPr>
        <p:spPr>
          <a:xfrm>
            <a:off x="1436898" y="4177431"/>
            <a:ext cx="2404956"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Prevention of preventable diseases and conditions including dental caries, periodontal disease, pulpal disease, tooth surface loss, and oral cancers. </a:t>
            </a:r>
          </a:p>
        </p:txBody>
      </p:sp>
      <p:sp>
        <p:nvSpPr>
          <p:cNvPr id="3" name="TextBox 2">
            <a:extLst>
              <a:ext uri="{FF2B5EF4-FFF2-40B4-BE49-F238E27FC236}">
                <a16:creationId xmlns:a16="http://schemas.microsoft.com/office/drawing/2014/main" id="{7501CF6B-2D63-C808-2C14-6894B1DCB8B4}"/>
              </a:ext>
            </a:extLst>
          </p:cNvPr>
          <p:cNvSpPr txBox="1"/>
          <p:nvPr/>
        </p:nvSpPr>
        <p:spPr>
          <a:xfrm>
            <a:off x="4777206" y="4177429"/>
            <a:ext cx="2637581"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evidence-based guidelines for professional delivery of oral healthcare and the promotion of personal oral health regimes. </a:t>
            </a:r>
          </a:p>
        </p:txBody>
      </p:sp>
      <p:sp>
        <p:nvSpPr>
          <p:cNvPr id="12" name="TextBox 11">
            <a:extLst>
              <a:ext uri="{FF2B5EF4-FFF2-40B4-BE49-F238E27FC236}">
                <a16:creationId xmlns:a16="http://schemas.microsoft.com/office/drawing/2014/main" id="{7ABC32E5-8191-BA5F-1B55-B41395BFADFA}"/>
              </a:ext>
            </a:extLst>
          </p:cNvPr>
          <p:cNvSpPr txBox="1"/>
          <p:nvPr/>
        </p:nvSpPr>
        <p:spPr>
          <a:xfrm>
            <a:off x="8013220" y="4177429"/>
            <a:ext cx="3143301" cy="1823576"/>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UK and European examples include:</a:t>
            </a:r>
          </a:p>
          <a:p>
            <a:pPr marL="201517" lvl="1" indent="-100758">
              <a:lnSpc>
                <a:spcPts val="1500"/>
              </a:lnSpc>
              <a:buFont typeface="Arial"/>
              <a:buChar char="•"/>
            </a:pPr>
            <a:r>
              <a:rPr lang="en-US" sz="1400">
                <a:solidFill>
                  <a:srgbClr val="000000"/>
                </a:solidFill>
                <a:latin typeface="Arial"/>
                <a:ea typeface="Arial"/>
                <a:cs typeface="Arial"/>
                <a:sym typeface="Arial"/>
              </a:rPr>
              <a:t>NICE guidelines for recall intervals based on oral disease risk.</a:t>
            </a:r>
          </a:p>
          <a:p>
            <a:pPr marL="201517" lvl="1" indent="-100758">
              <a:lnSpc>
                <a:spcPts val="1500"/>
              </a:lnSpc>
              <a:buFont typeface="Arial"/>
              <a:buChar char="•"/>
            </a:pPr>
            <a:r>
              <a:rPr lang="en-US" sz="1400">
                <a:solidFill>
                  <a:srgbClr val="000000"/>
                </a:solidFill>
                <a:latin typeface="Arial"/>
                <a:ea typeface="Arial"/>
                <a:cs typeface="Arial"/>
                <a:sym typeface="Arial"/>
              </a:rPr>
              <a:t>Delivering Better Oral Health: an evidence-based toolkit for prevention.</a:t>
            </a:r>
          </a:p>
          <a:p>
            <a:pPr marL="201517" lvl="1" indent="-100758">
              <a:lnSpc>
                <a:spcPts val="1500"/>
              </a:lnSpc>
              <a:spcBef>
                <a:spcPct val="0"/>
              </a:spcBef>
              <a:buFont typeface="Arial"/>
              <a:buChar char="•"/>
            </a:pPr>
            <a:r>
              <a:rPr lang="en-US" sz="1400">
                <a:solidFill>
                  <a:srgbClr val="000000"/>
                </a:solidFill>
                <a:latin typeface="Arial"/>
                <a:ea typeface="Arial"/>
                <a:cs typeface="Arial"/>
                <a:sym typeface="Arial"/>
              </a:rPr>
              <a:t>EFP guidelines on the clinical management of stage I-III periodontitis.</a:t>
            </a:r>
          </a:p>
        </p:txBody>
      </p:sp>
      <p:sp>
        <p:nvSpPr>
          <p:cNvPr id="11" name="Freeform 16">
            <a:extLst>
              <a:ext uri="{FF2B5EF4-FFF2-40B4-BE49-F238E27FC236}">
                <a16:creationId xmlns:a16="http://schemas.microsoft.com/office/drawing/2014/main" id="{DBC818F2-908C-2CE0-EFC2-6F7858841EAE}"/>
              </a:ext>
            </a:extLst>
          </p:cNvPr>
          <p:cNvSpPr/>
          <p:nvPr/>
        </p:nvSpPr>
        <p:spPr>
          <a:xfrm>
            <a:off x="2155498" y="276476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4" name="Freeform 11">
            <a:extLst>
              <a:ext uri="{FF2B5EF4-FFF2-40B4-BE49-F238E27FC236}">
                <a16:creationId xmlns:a16="http://schemas.microsoft.com/office/drawing/2014/main" id="{0D0B1510-32C6-4299-4538-52BE9A1BFF58}"/>
              </a:ext>
            </a:extLst>
          </p:cNvPr>
          <p:cNvSpPr/>
          <p:nvPr/>
        </p:nvSpPr>
        <p:spPr>
          <a:xfrm>
            <a:off x="8978868" y="2755392"/>
            <a:ext cx="1137925" cy="1076761"/>
          </a:xfrm>
          <a:custGeom>
            <a:avLst/>
            <a:gdLst/>
            <a:ahLst/>
            <a:cxnLst/>
            <a:rect l="l" t="t" r="r" b="b"/>
            <a:pathLst>
              <a:path w="1706886" h="1615141">
                <a:moveTo>
                  <a:pt x="0" y="0"/>
                </a:moveTo>
                <a:lnTo>
                  <a:pt x="1706887" y="0"/>
                </a:lnTo>
                <a:lnTo>
                  <a:pt x="1706887" y="1615141"/>
                </a:lnTo>
                <a:lnTo>
                  <a:pt x="0" y="1615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5" name="Freeform 15">
            <a:extLst>
              <a:ext uri="{FF2B5EF4-FFF2-40B4-BE49-F238E27FC236}">
                <a16:creationId xmlns:a16="http://schemas.microsoft.com/office/drawing/2014/main" id="{D59DA45E-FB36-D333-B67B-3F9FCFC6F680}"/>
              </a:ext>
            </a:extLst>
          </p:cNvPr>
          <p:cNvSpPr/>
          <p:nvPr/>
        </p:nvSpPr>
        <p:spPr>
          <a:xfrm>
            <a:off x="5749610" y="2787169"/>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Tree>
    <p:extLst>
      <p:ext uri="{BB962C8B-B14F-4D97-AF65-F5344CB8AC3E}">
        <p14:creationId xmlns:p14="http://schemas.microsoft.com/office/powerpoint/2010/main" val="426207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22A89-BAD0-76AD-2365-7B480D74E8B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AAF3912-B3A7-6F50-FBAA-475878FD0A01}"/>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CE1041A-77C8-8A4F-2128-D0F22FC4DF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8C5A053-F00D-5580-FEC2-02029F66E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B0C28CB4-9E27-01D0-375D-D0EE6E661E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742"/>
            <a:ext cx="12192000" cy="6858000"/>
          </a:xfrm>
          <a:prstGeom prst="rect">
            <a:avLst/>
          </a:prstGeom>
        </p:spPr>
      </p:pic>
      <p:sp>
        <p:nvSpPr>
          <p:cNvPr id="5" name="TextBox 4">
            <a:extLst>
              <a:ext uri="{FF2B5EF4-FFF2-40B4-BE49-F238E27FC236}">
                <a16:creationId xmlns:a16="http://schemas.microsoft.com/office/drawing/2014/main" id="{70D3C0F3-3815-7DAC-0E0C-0CA6EDD6D6A2}"/>
              </a:ext>
            </a:extLst>
          </p:cNvPr>
          <p:cNvSpPr txBox="1"/>
          <p:nvPr/>
        </p:nvSpPr>
        <p:spPr>
          <a:xfrm>
            <a:off x="2607128" y="172892"/>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F54C2657-1C65-D348-AD3B-94950868B14A}"/>
              </a:ext>
            </a:extLst>
          </p:cNvPr>
          <p:cNvSpPr txBox="1"/>
          <p:nvPr/>
        </p:nvSpPr>
        <p:spPr>
          <a:xfrm>
            <a:off x="1960772" y="741349"/>
            <a:ext cx="8269464"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There is a need to influence and educate the profession and the public on strategies to mitigate the environmental impacts of oral healthcare.</a:t>
            </a:r>
          </a:p>
        </p:txBody>
      </p:sp>
      <p:sp>
        <p:nvSpPr>
          <p:cNvPr id="11" name="Oval 10">
            <a:extLst>
              <a:ext uri="{FF2B5EF4-FFF2-40B4-BE49-F238E27FC236}">
                <a16:creationId xmlns:a16="http://schemas.microsoft.com/office/drawing/2014/main" id="{6EEB2AE0-FC69-95CB-8448-1B107599D636}"/>
              </a:ext>
            </a:extLst>
          </p:cNvPr>
          <p:cNvSpPr/>
          <p:nvPr/>
        </p:nvSpPr>
        <p:spPr>
          <a:xfrm>
            <a:off x="96443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1D6DAD73-5500-8B25-DF2B-7BEE4FCD1F96}"/>
              </a:ext>
            </a:extLst>
          </p:cNvPr>
          <p:cNvSpPr/>
          <p:nvPr/>
        </p:nvSpPr>
        <p:spPr>
          <a:xfrm>
            <a:off x="67922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D06080CA-D5BB-52C5-DB55-AB535DA7D84D}"/>
              </a:ext>
            </a:extLst>
          </p:cNvPr>
          <p:cNvSpPr/>
          <p:nvPr/>
        </p:nvSpPr>
        <p:spPr>
          <a:xfrm>
            <a:off x="39401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E018823-D27A-D9D7-8D32-4D3E71F9447B}"/>
              </a:ext>
            </a:extLst>
          </p:cNvPr>
          <p:cNvSpPr/>
          <p:nvPr/>
        </p:nvSpPr>
        <p:spPr>
          <a:xfrm>
            <a:off x="1088035" y="14931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85E7930F-E22C-8C62-49AB-F247C47BB0FE}"/>
              </a:ext>
            </a:extLst>
          </p:cNvPr>
          <p:cNvSpPr/>
          <p:nvPr/>
        </p:nvSpPr>
        <p:spPr>
          <a:xfrm>
            <a:off x="5369726" y="386909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2D359D13-8780-408A-8557-DE41CF7CD519}"/>
              </a:ext>
            </a:extLst>
          </p:cNvPr>
          <p:cNvSpPr/>
          <p:nvPr/>
        </p:nvSpPr>
        <p:spPr>
          <a:xfrm>
            <a:off x="2540583" y="388126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DDBE4686-EF78-3E4C-73BC-9766B94035E6}"/>
              </a:ext>
            </a:extLst>
          </p:cNvPr>
          <p:cNvSpPr/>
          <p:nvPr/>
        </p:nvSpPr>
        <p:spPr>
          <a:xfrm>
            <a:off x="8244783" y="385307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82C66E9C-D415-57B5-4BAB-777C0534D6B8}"/>
              </a:ext>
            </a:extLst>
          </p:cNvPr>
          <p:cNvSpPr txBox="1"/>
          <p:nvPr/>
        </p:nvSpPr>
        <p:spPr>
          <a:xfrm>
            <a:off x="618913"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 information leaflets and promotion through social media.</a:t>
            </a:r>
          </a:p>
        </p:txBody>
      </p:sp>
      <p:sp>
        <p:nvSpPr>
          <p:cNvPr id="4" name="TextBox 3">
            <a:extLst>
              <a:ext uri="{FF2B5EF4-FFF2-40B4-BE49-F238E27FC236}">
                <a16:creationId xmlns:a16="http://schemas.microsoft.com/office/drawing/2014/main" id="{8159637B-3C04-5C1B-3F44-ADA7641C52A5}"/>
              </a:ext>
            </a:extLst>
          </p:cNvPr>
          <p:cNvSpPr txBox="1"/>
          <p:nvPr/>
        </p:nvSpPr>
        <p:spPr>
          <a:xfrm>
            <a:off x="3459034" y="3121622"/>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The conduct, promotion, and delivery of quality care that is evidence-driven.</a:t>
            </a:r>
          </a:p>
        </p:txBody>
      </p:sp>
      <p:sp>
        <p:nvSpPr>
          <p:cNvPr id="7" name="TextBox 6">
            <a:extLst>
              <a:ext uri="{FF2B5EF4-FFF2-40B4-BE49-F238E27FC236}">
                <a16:creationId xmlns:a16="http://schemas.microsoft.com/office/drawing/2014/main" id="{63205D40-E216-3F15-E8CC-DAD5524EC572}"/>
              </a:ext>
            </a:extLst>
          </p:cNvPr>
          <p:cNvSpPr txBox="1"/>
          <p:nvPr/>
        </p:nvSpPr>
        <p:spPr>
          <a:xfrm>
            <a:off x="6434290" y="3120357"/>
            <a:ext cx="217297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Integration of ES messages into all aspects of oral healthcare.</a:t>
            </a:r>
          </a:p>
        </p:txBody>
      </p:sp>
      <p:sp>
        <p:nvSpPr>
          <p:cNvPr id="9" name="TextBox 8">
            <a:extLst>
              <a:ext uri="{FF2B5EF4-FFF2-40B4-BE49-F238E27FC236}">
                <a16:creationId xmlns:a16="http://schemas.microsoft.com/office/drawing/2014/main" id="{BE33A03D-07B6-1E87-DD30-CAF74DCC2B4E}"/>
              </a:ext>
            </a:extLst>
          </p:cNvPr>
          <p:cNvSpPr txBox="1"/>
          <p:nvPr/>
        </p:nvSpPr>
        <p:spPr>
          <a:xfrm>
            <a:off x="9162386" y="3052495"/>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External continuing professional development activities.</a:t>
            </a:r>
          </a:p>
        </p:txBody>
      </p:sp>
      <p:sp>
        <p:nvSpPr>
          <p:cNvPr id="22" name="TextBox 21">
            <a:extLst>
              <a:ext uri="{FF2B5EF4-FFF2-40B4-BE49-F238E27FC236}">
                <a16:creationId xmlns:a16="http://schemas.microsoft.com/office/drawing/2014/main" id="{835B441A-AEAF-935A-5F7F-2E83BA0B73DD}"/>
              </a:ext>
            </a:extLst>
          </p:cNvPr>
          <p:cNvSpPr txBox="1"/>
          <p:nvPr/>
        </p:nvSpPr>
        <p:spPr>
          <a:xfrm>
            <a:off x="2031287" y="5501947"/>
            <a:ext cx="2471139"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 strong focus on patient engagement and ownership of own oral healthcare, with an emphasis on home-based personal preventive regimes.</a:t>
            </a:r>
          </a:p>
        </p:txBody>
      </p:sp>
      <p:sp>
        <p:nvSpPr>
          <p:cNvPr id="23" name="TextBox 22">
            <a:extLst>
              <a:ext uri="{FF2B5EF4-FFF2-40B4-BE49-F238E27FC236}">
                <a16:creationId xmlns:a16="http://schemas.microsoft.com/office/drawing/2014/main" id="{BE89F476-9870-7C84-01E6-B82AAF726C45}"/>
              </a:ext>
            </a:extLst>
          </p:cNvPr>
          <p:cNvSpPr txBox="1"/>
          <p:nvPr/>
        </p:nvSpPr>
        <p:spPr>
          <a:xfrm>
            <a:off x="7934438" y="5501947"/>
            <a:ext cx="2073237"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In-house staff training on Environmental Sustainability, as a part of normal professional development.</a:t>
            </a:r>
          </a:p>
        </p:txBody>
      </p:sp>
      <p:sp>
        <p:nvSpPr>
          <p:cNvPr id="24" name="TextBox 23">
            <a:extLst>
              <a:ext uri="{FF2B5EF4-FFF2-40B4-BE49-F238E27FC236}">
                <a16:creationId xmlns:a16="http://schemas.microsoft.com/office/drawing/2014/main" id="{CDCC260F-F9AE-5AEC-1EF9-1E198098D215}"/>
              </a:ext>
            </a:extLst>
          </p:cNvPr>
          <p:cNvSpPr txBox="1"/>
          <p:nvPr/>
        </p:nvSpPr>
        <p:spPr>
          <a:xfrm>
            <a:off x="4686935" y="5501947"/>
            <a:ext cx="2817138"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Emphasize that the provision and maintenance of good oral health is good for the patient, good for society, and the single best way of mitigating environmental impacts from oral healthcare.</a:t>
            </a:r>
          </a:p>
        </p:txBody>
      </p:sp>
      <p:sp>
        <p:nvSpPr>
          <p:cNvPr id="2" name="Freeform 8">
            <a:extLst>
              <a:ext uri="{FF2B5EF4-FFF2-40B4-BE49-F238E27FC236}">
                <a16:creationId xmlns:a16="http://schemas.microsoft.com/office/drawing/2014/main" id="{027DCBB8-1964-2346-AABC-32AF1BC757C5}"/>
              </a:ext>
            </a:extLst>
          </p:cNvPr>
          <p:cNvSpPr/>
          <p:nvPr/>
        </p:nvSpPr>
        <p:spPr>
          <a:xfrm>
            <a:off x="4315121" y="1712775"/>
            <a:ext cx="692781"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2">
            <a:extLst>
              <a:ext uri="{FF2B5EF4-FFF2-40B4-BE49-F238E27FC236}">
                <a16:creationId xmlns:a16="http://schemas.microsoft.com/office/drawing/2014/main" id="{3362FD32-BF71-7BBF-926A-8828A7F7A089}"/>
              </a:ext>
            </a:extLst>
          </p:cNvPr>
          <p:cNvSpPr/>
          <p:nvPr/>
        </p:nvSpPr>
        <p:spPr>
          <a:xfrm>
            <a:off x="2778184" y="4090884"/>
            <a:ext cx="977346" cy="1058021"/>
          </a:xfrm>
          <a:custGeom>
            <a:avLst/>
            <a:gdLst/>
            <a:ahLst/>
            <a:cxnLst/>
            <a:rect l="l" t="t" r="r" b="b"/>
            <a:pathLst>
              <a:path w="1466019" h="1587030">
                <a:moveTo>
                  <a:pt x="0" y="0"/>
                </a:moveTo>
                <a:lnTo>
                  <a:pt x="1466020" y="0"/>
                </a:lnTo>
                <a:lnTo>
                  <a:pt x="1466020"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1400"/>
          </a:p>
        </p:txBody>
      </p:sp>
      <p:sp>
        <p:nvSpPr>
          <p:cNvPr id="27" name="Freeform 35">
            <a:extLst>
              <a:ext uri="{FF2B5EF4-FFF2-40B4-BE49-F238E27FC236}">
                <a16:creationId xmlns:a16="http://schemas.microsoft.com/office/drawing/2014/main" id="{3C88EF75-4AEC-C2C8-181F-2EE26ACC5433}"/>
              </a:ext>
            </a:extLst>
          </p:cNvPr>
          <p:cNvSpPr/>
          <p:nvPr/>
        </p:nvSpPr>
        <p:spPr>
          <a:xfrm>
            <a:off x="8492595" y="4025558"/>
            <a:ext cx="956921" cy="966587"/>
          </a:xfrm>
          <a:custGeom>
            <a:avLst/>
            <a:gdLst/>
            <a:ahLst/>
            <a:cxnLst/>
            <a:rect l="l" t="t" r="r" b="b"/>
            <a:pathLst>
              <a:path w="1435381" h="1449880">
                <a:moveTo>
                  <a:pt x="0" y="0"/>
                </a:moveTo>
                <a:lnTo>
                  <a:pt x="1435381" y="0"/>
                </a:lnTo>
                <a:lnTo>
                  <a:pt x="1435381" y="1449880"/>
                </a:lnTo>
                <a:lnTo>
                  <a:pt x="0" y="14498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1400"/>
          </a:p>
        </p:txBody>
      </p:sp>
      <p:sp>
        <p:nvSpPr>
          <p:cNvPr id="28" name="Freeform 46">
            <a:extLst>
              <a:ext uri="{FF2B5EF4-FFF2-40B4-BE49-F238E27FC236}">
                <a16:creationId xmlns:a16="http://schemas.microsoft.com/office/drawing/2014/main" id="{32A11BD8-EB86-5B63-5A0D-88678C009C1C}"/>
              </a:ext>
            </a:extLst>
          </p:cNvPr>
          <p:cNvSpPr/>
          <p:nvPr/>
        </p:nvSpPr>
        <p:spPr>
          <a:xfrm>
            <a:off x="7032378" y="1742970"/>
            <a:ext cx="972261" cy="952815"/>
          </a:xfrm>
          <a:custGeom>
            <a:avLst/>
            <a:gdLst/>
            <a:ahLst/>
            <a:cxnLst/>
            <a:rect l="l" t="t" r="r" b="b"/>
            <a:pathLst>
              <a:path w="1458391" h="1429223">
                <a:moveTo>
                  <a:pt x="0" y="0"/>
                </a:moveTo>
                <a:lnTo>
                  <a:pt x="1458391" y="0"/>
                </a:lnTo>
                <a:lnTo>
                  <a:pt x="1458391" y="1429223"/>
                </a:lnTo>
                <a:lnTo>
                  <a:pt x="0" y="14292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29" name="Freeform 47">
            <a:extLst>
              <a:ext uri="{FF2B5EF4-FFF2-40B4-BE49-F238E27FC236}">
                <a16:creationId xmlns:a16="http://schemas.microsoft.com/office/drawing/2014/main" id="{E4739E92-BC3A-0090-093E-6D53301B0494}"/>
              </a:ext>
            </a:extLst>
          </p:cNvPr>
          <p:cNvSpPr/>
          <p:nvPr/>
        </p:nvSpPr>
        <p:spPr>
          <a:xfrm>
            <a:off x="1311441" y="1735409"/>
            <a:ext cx="967941" cy="967941"/>
          </a:xfrm>
          <a:custGeom>
            <a:avLst/>
            <a:gdLst/>
            <a:ahLst/>
            <a:cxnLst/>
            <a:rect l="l" t="t" r="r" b="b"/>
            <a:pathLst>
              <a:path w="1451912" h="1451912">
                <a:moveTo>
                  <a:pt x="0" y="0"/>
                </a:moveTo>
                <a:lnTo>
                  <a:pt x="1451911" y="0"/>
                </a:lnTo>
                <a:lnTo>
                  <a:pt x="1451911" y="1451912"/>
                </a:lnTo>
                <a:lnTo>
                  <a:pt x="0" y="14519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
        <p:nvSpPr>
          <p:cNvPr id="30" name="Freeform 48">
            <a:extLst>
              <a:ext uri="{FF2B5EF4-FFF2-40B4-BE49-F238E27FC236}">
                <a16:creationId xmlns:a16="http://schemas.microsoft.com/office/drawing/2014/main" id="{8A9520EB-419C-7ECE-C234-7CB0E541966A}"/>
              </a:ext>
            </a:extLst>
          </p:cNvPr>
          <p:cNvSpPr/>
          <p:nvPr/>
        </p:nvSpPr>
        <p:spPr>
          <a:xfrm>
            <a:off x="5620181" y="4051729"/>
            <a:ext cx="951631" cy="1055235"/>
          </a:xfrm>
          <a:custGeom>
            <a:avLst/>
            <a:gdLst/>
            <a:ahLst/>
            <a:cxnLst/>
            <a:rect l="l" t="t" r="r" b="b"/>
            <a:pathLst>
              <a:path w="1427446" h="1582853">
                <a:moveTo>
                  <a:pt x="0" y="0"/>
                </a:moveTo>
                <a:lnTo>
                  <a:pt x="1427445" y="0"/>
                </a:lnTo>
                <a:lnTo>
                  <a:pt x="1427445" y="1582853"/>
                </a:lnTo>
                <a:lnTo>
                  <a:pt x="0" y="15828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1400"/>
          </a:p>
        </p:txBody>
      </p:sp>
      <p:grpSp>
        <p:nvGrpSpPr>
          <p:cNvPr id="44" name="Group 43">
            <a:extLst>
              <a:ext uri="{FF2B5EF4-FFF2-40B4-BE49-F238E27FC236}">
                <a16:creationId xmlns:a16="http://schemas.microsoft.com/office/drawing/2014/main" id="{8D44D979-7592-016D-D650-D93F5C6A57F8}"/>
              </a:ext>
            </a:extLst>
          </p:cNvPr>
          <p:cNvGrpSpPr/>
          <p:nvPr/>
        </p:nvGrpSpPr>
        <p:grpSpPr>
          <a:xfrm>
            <a:off x="9887204" y="1739463"/>
            <a:ext cx="955319" cy="918301"/>
            <a:chOff x="9902020" y="1199835"/>
            <a:chExt cx="955319" cy="918301"/>
          </a:xfrm>
        </p:grpSpPr>
        <p:grpSp>
          <p:nvGrpSpPr>
            <p:cNvPr id="31" name="Group 16">
              <a:extLst>
                <a:ext uri="{FF2B5EF4-FFF2-40B4-BE49-F238E27FC236}">
                  <a16:creationId xmlns:a16="http://schemas.microsoft.com/office/drawing/2014/main" id="{477FCBFF-ED6F-C642-89EE-A5A085BF4C62}"/>
                </a:ext>
              </a:extLst>
            </p:cNvPr>
            <p:cNvGrpSpPr/>
            <p:nvPr/>
          </p:nvGrpSpPr>
          <p:grpSpPr>
            <a:xfrm>
              <a:off x="9931093" y="1723371"/>
              <a:ext cx="130853" cy="368373"/>
              <a:chOff x="0" y="0"/>
              <a:chExt cx="51695" cy="145530"/>
            </a:xfrm>
          </p:grpSpPr>
          <p:sp>
            <p:nvSpPr>
              <p:cNvPr id="32" name="Freeform 17">
                <a:extLst>
                  <a:ext uri="{FF2B5EF4-FFF2-40B4-BE49-F238E27FC236}">
                    <a16:creationId xmlns:a16="http://schemas.microsoft.com/office/drawing/2014/main" id="{CFC1BEB4-F496-2A8C-9927-C953FC415DD0}"/>
                  </a:ext>
                </a:extLst>
              </p:cNvPr>
              <p:cNvSpPr/>
              <p:nvPr/>
            </p:nvSpPr>
            <p:spPr>
              <a:xfrm>
                <a:off x="0" y="0"/>
                <a:ext cx="51695" cy="145530"/>
              </a:xfrm>
              <a:custGeom>
                <a:avLst/>
                <a:gdLst/>
                <a:ahLst/>
                <a:cxnLst/>
                <a:rect l="l" t="t" r="r" b="b"/>
                <a:pathLst>
                  <a:path w="51695" h="145530">
                    <a:moveTo>
                      <a:pt x="0" y="0"/>
                    </a:moveTo>
                    <a:lnTo>
                      <a:pt x="51695" y="0"/>
                    </a:lnTo>
                    <a:lnTo>
                      <a:pt x="51695" y="145530"/>
                    </a:lnTo>
                    <a:lnTo>
                      <a:pt x="0" y="145530"/>
                    </a:lnTo>
                    <a:close/>
                  </a:path>
                </a:pathLst>
              </a:custGeom>
              <a:solidFill>
                <a:srgbClr val="8BD5E8"/>
              </a:solidFill>
            </p:spPr>
            <p:txBody>
              <a:bodyPr/>
              <a:lstStyle/>
              <a:p>
                <a:endParaRPr lang="en-GB" sz="800"/>
              </a:p>
            </p:txBody>
          </p:sp>
          <p:sp>
            <p:nvSpPr>
              <p:cNvPr id="33" name="TextBox 18">
                <a:extLst>
                  <a:ext uri="{FF2B5EF4-FFF2-40B4-BE49-F238E27FC236}">
                    <a16:creationId xmlns:a16="http://schemas.microsoft.com/office/drawing/2014/main" id="{0C2D0BEF-2707-C993-5715-2FA2B5589A68}"/>
                  </a:ext>
                </a:extLst>
              </p:cNvPr>
              <p:cNvSpPr txBox="1"/>
              <p:nvPr/>
            </p:nvSpPr>
            <p:spPr>
              <a:xfrm>
                <a:off x="0" y="-76200"/>
                <a:ext cx="51695" cy="221730"/>
              </a:xfrm>
              <a:prstGeom prst="rect">
                <a:avLst/>
              </a:prstGeom>
            </p:spPr>
            <p:txBody>
              <a:bodyPr lIns="33867" tIns="33867" rIns="33867" bIns="33867" rtlCol="0" anchor="ctr"/>
              <a:lstStyle/>
              <a:p>
                <a:pPr algn="ctr">
                  <a:lnSpc>
                    <a:spcPts val="1773"/>
                  </a:lnSpc>
                </a:pPr>
                <a:endParaRPr sz="800"/>
              </a:p>
            </p:txBody>
          </p:sp>
        </p:grpSp>
        <p:grpSp>
          <p:nvGrpSpPr>
            <p:cNvPr id="34" name="Group 19">
              <a:extLst>
                <a:ext uri="{FF2B5EF4-FFF2-40B4-BE49-F238E27FC236}">
                  <a16:creationId xmlns:a16="http://schemas.microsoft.com/office/drawing/2014/main" id="{29F36304-3604-FA9F-F565-9FA12C4BCC8A}"/>
                </a:ext>
              </a:extLst>
            </p:cNvPr>
            <p:cNvGrpSpPr/>
            <p:nvPr/>
          </p:nvGrpSpPr>
          <p:grpSpPr>
            <a:xfrm>
              <a:off x="10187741" y="1636935"/>
              <a:ext cx="124256" cy="454810"/>
              <a:chOff x="0" y="0"/>
              <a:chExt cx="49089" cy="179678"/>
            </a:xfrm>
          </p:grpSpPr>
          <p:sp>
            <p:nvSpPr>
              <p:cNvPr id="35" name="Freeform 20">
                <a:extLst>
                  <a:ext uri="{FF2B5EF4-FFF2-40B4-BE49-F238E27FC236}">
                    <a16:creationId xmlns:a16="http://schemas.microsoft.com/office/drawing/2014/main" id="{70EEB296-5358-AABE-F081-A6464FA37B9C}"/>
                  </a:ext>
                </a:extLst>
              </p:cNvPr>
              <p:cNvSpPr/>
              <p:nvPr/>
            </p:nvSpPr>
            <p:spPr>
              <a:xfrm>
                <a:off x="0" y="0"/>
                <a:ext cx="49089" cy="179678"/>
              </a:xfrm>
              <a:custGeom>
                <a:avLst/>
                <a:gdLst/>
                <a:ahLst/>
                <a:cxnLst/>
                <a:rect l="l" t="t" r="r" b="b"/>
                <a:pathLst>
                  <a:path w="49089" h="179678">
                    <a:moveTo>
                      <a:pt x="0" y="0"/>
                    </a:moveTo>
                    <a:lnTo>
                      <a:pt x="49089" y="0"/>
                    </a:lnTo>
                    <a:lnTo>
                      <a:pt x="49089" y="179678"/>
                    </a:lnTo>
                    <a:lnTo>
                      <a:pt x="0" y="179678"/>
                    </a:lnTo>
                    <a:close/>
                  </a:path>
                </a:pathLst>
              </a:custGeom>
              <a:solidFill>
                <a:srgbClr val="F7505E"/>
              </a:solidFill>
            </p:spPr>
            <p:txBody>
              <a:bodyPr/>
              <a:lstStyle/>
              <a:p>
                <a:endParaRPr lang="en-GB" sz="800"/>
              </a:p>
            </p:txBody>
          </p:sp>
          <p:sp>
            <p:nvSpPr>
              <p:cNvPr id="36" name="TextBox 21">
                <a:extLst>
                  <a:ext uri="{FF2B5EF4-FFF2-40B4-BE49-F238E27FC236}">
                    <a16:creationId xmlns:a16="http://schemas.microsoft.com/office/drawing/2014/main" id="{0BE1DF42-2CC6-3294-A034-45E1A885C62E}"/>
                  </a:ext>
                </a:extLst>
              </p:cNvPr>
              <p:cNvSpPr txBox="1"/>
              <p:nvPr/>
            </p:nvSpPr>
            <p:spPr>
              <a:xfrm>
                <a:off x="0" y="-76200"/>
                <a:ext cx="49089" cy="255878"/>
              </a:xfrm>
              <a:prstGeom prst="rect">
                <a:avLst/>
              </a:prstGeom>
            </p:spPr>
            <p:txBody>
              <a:bodyPr lIns="33867" tIns="33867" rIns="33867" bIns="33867" rtlCol="0" anchor="ctr"/>
              <a:lstStyle/>
              <a:p>
                <a:pPr algn="ctr">
                  <a:lnSpc>
                    <a:spcPts val="1773"/>
                  </a:lnSpc>
                </a:pPr>
                <a:endParaRPr sz="800"/>
              </a:p>
            </p:txBody>
          </p:sp>
        </p:grpSp>
        <p:grpSp>
          <p:nvGrpSpPr>
            <p:cNvPr id="37" name="Group 22">
              <a:extLst>
                <a:ext uri="{FF2B5EF4-FFF2-40B4-BE49-F238E27FC236}">
                  <a16:creationId xmlns:a16="http://schemas.microsoft.com/office/drawing/2014/main" id="{95249D84-6FE5-6067-08E7-FD60104A099F}"/>
                </a:ext>
              </a:extLst>
            </p:cNvPr>
            <p:cNvGrpSpPr/>
            <p:nvPr/>
          </p:nvGrpSpPr>
          <p:grpSpPr>
            <a:xfrm>
              <a:off x="10438997" y="1543902"/>
              <a:ext cx="134153" cy="547843"/>
              <a:chOff x="0" y="0"/>
              <a:chExt cx="52999" cy="216432"/>
            </a:xfrm>
          </p:grpSpPr>
          <p:sp>
            <p:nvSpPr>
              <p:cNvPr id="38" name="Freeform 23">
                <a:extLst>
                  <a:ext uri="{FF2B5EF4-FFF2-40B4-BE49-F238E27FC236}">
                    <a16:creationId xmlns:a16="http://schemas.microsoft.com/office/drawing/2014/main" id="{9A886ACA-0507-B5A4-C954-837AA0FE2B26}"/>
                  </a:ext>
                </a:extLst>
              </p:cNvPr>
              <p:cNvSpPr/>
              <p:nvPr/>
            </p:nvSpPr>
            <p:spPr>
              <a:xfrm>
                <a:off x="0" y="0"/>
                <a:ext cx="52999" cy="216432"/>
              </a:xfrm>
              <a:custGeom>
                <a:avLst/>
                <a:gdLst/>
                <a:ahLst/>
                <a:cxnLst/>
                <a:rect l="l" t="t" r="r" b="b"/>
                <a:pathLst>
                  <a:path w="52999" h="216432">
                    <a:moveTo>
                      <a:pt x="0" y="0"/>
                    </a:moveTo>
                    <a:lnTo>
                      <a:pt x="52999" y="0"/>
                    </a:lnTo>
                    <a:lnTo>
                      <a:pt x="52999" y="216432"/>
                    </a:lnTo>
                    <a:lnTo>
                      <a:pt x="0" y="216432"/>
                    </a:lnTo>
                    <a:close/>
                  </a:path>
                </a:pathLst>
              </a:custGeom>
              <a:solidFill>
                <a:srgbClr val="99CE5C"/>
              </a:solidFill>
            </p:spPr>
            <p:txBody>
              <a:bodyPr/>
              <a:lstStyle/>
              <a:p>
                <a:endParaRPr lang="en-GB" sz="800"/>
              </a:p>
            </p:txBody>
          </p:sp>
          <p:sp>
            <p:nvSpPr>
              <p:cNvPr id="39" name="TextBox 24">
                <a:extLst>
                  <a:ext uri="{FF2B5EF4-FFF2-40B4-BE49-F238E27FC236}">
                    <a16:creationId xmlns:a16="http://schemas.microsoft.com/office/drawing/2014/main" id="{F7DB1E8D-68C9-A450-5C7B-5D9A710C12F1}"/>
                  </a:ext>
                </a:extLst>
              </p:cNvPr>
              <p:cNvSpPr txBox="1"/>
              <p:nvPr/>
            </p:nvSpPr>
            <p:spPr>
              <a:xfrm>
                <a:off x="0" y="-76200"/>
                <a:ext cx="52999" cy="292632"/>
              </a:xfrm>
              <a:prstGeom prst="rect">
                <a:avLst/>
              </a:prstGeom>
            </p:spPr>
            <p:txBody>
              <a:bodyPr lIns="33867" tIns="33867" rIns="33867" bIns="33867" rtlCol="0" anchor="ctr"/>
              <a:lstStyle/>
              <a:p>
                <a:pPr algn="ctr">
                  <a:lnSpc>
                    <a:spcPts val="1773"/>
                  </a:lnSpc>
                </a:pPr>
                <a:endParaRPr sz="800"/>
              </a:p>
            </p:txBody>
          </p:sp>
        </p:grpSp>
        <p:grpSp>
          <p:nvGrpSpPr>
            <p:cNvPr id="40" name="Group 25">
              <a:extLst>
                <a:ext uri="{FF2B5EF4-FFF2-40B4-BE49-F238E27FC236}">
                  <a16:creationId xmlns:a16="http://schemas.microsoft.com/office/drawing/2014/main" id="{DE7A82DB-6719-2009-1919-612A67FBC812}"/>
                </a:ext>
              </a:extLst>
            </p:cNvPr>
            <p:cNvGrpSpPr/>
            <p:nvPr/>
          </p:nvGrpSpPr>
          <p:grpSpPr>
            <a:xfrm>
              <a:off x="10690252" y="1424476"/>
              <a:ext cx="140750" cy="667269"/>
              <a:chOff x="0" y="0"/>
              <a:chExt cx="55605" cy="263612"/>
            </a:xfrm>
          </p:grpSpPr>
          <p:sp>
            <p:nvSpPr>
              <p:cNvPr id="41" name="Freeform 26">
                <a:extLst>
                  <a:ext uri="{FF2B5EF4-FFF2-40B4-BE49-F238E27FC236}">
                    <a16:creationId xmlns:a16="http://schemas.microsoft.com/office/drawing/2014/main" id="{96DDAD91-F5E3-FAF9-ABD2-7F50693BDE3D}"/>
                  </a:ext>
                </a:extLst>
              </p:cNvPr>
              <p:cNvSpPr/>
              <p:nvPr/>
            </p:nvSpPr>
            <p:spPr>
              <a:xfrm>
                <a:off x="0" y="0"/>
                <a:ext cx="55605" cy="263612"/>
              </a:xfrm>
              <a:custGeom>
                <a:avLst/>
                <a:gdLst/>
                <a:ahLst/>
                <a:cxnLst/>
                <a:rect l="l" t="t" r="r" b="b"/>
                <a:pathLst>
                  <a:path w="55605" h="263612">
                    <a:moveTo>
                      <a:pt x="0" y="0"/>
                    </a:moveTo>
                    <a:lnTo>
                      <a:pt x="55605" y="0"/>
                    </a:lnTo>
                    <a:lnTo>
                      <a:pt x="55605" y="263612"/>
                    </a:lnTo>
                    <a:lnTo>
                      <a:pt x="0" y="263612"/>
                    </a:lnTo>
                    <a:close/>
                  </a:path>
                </a:pathLst>
              </a:custGeom>
              <a:solidFill>
                <a:srgbClr val="6D6E71"/>
              </a:solidFill>
            </p:spPr>
            <p:txBody>
              <a:bodyPr/>
              <a:lstStyle/>
              <a:p>
                <a:endParaRPr lang="en-GB" sz="800"/>
              </a:p>
            </p:txBody>
          </p:sp>
          <p:sp>
            <p:nvSpPr>
              <p:cNvPr id="42" name="TextBox 27">
                <a:extLst>
                  <a:ext uri="{FF2B5EF4-FFF2-40B4-BE49-F238E27FC236}">
                    <a16:creationId xmlns:a16="http://schemas.microsoft.com/office/drawing/2014/main" id="{D6A80939-9465-7FED-D5A4-CFF9F2D321E3}"/>
                  </a:ext>
                </a:extLst>
              </p:cNvPr>
              <p:cNvSpPr txBox="1"/>
              <p:nvPr/>
            </p:nvSpPr>
            <p:spPr>
              <a:xfrm>
                <a:off x="0" y="-76200"/>
                <a:ext cx="55605" cy="339812"/>
              </a:xfrm>
              <a:prstGeom prst="rect">
                <a:avLst/>
              </a:prstGeom>
            </p:spPr>
            <p:txBody>
              <a:bodyPr lIns="33867" tIns="33867" rIns="33867" bIns="33867" rtlCol="0" anchor="ctr"/>
              <a:lstStyle/>
              <a:p>
                <a:pPr algn="ctr">
                  <a:lnSpc>
                    <a:spcPts val="1773"/>
                  </a:lnSpc>
                </a:pPr>
                <a:endParaRPr sz="800"/>
              </a:p>
            </p:txBody>
          </p:sp>
        </p:grpSp>
        <p:sp>
          <p:nvSpPr>
            <p:cNvPr id="43" name="Freeform 28">
              <a:extLst>
                <a:ext uri="{FF2B5EF4-FFF2-40B4-BE49-F238E27FC236}">
                  <a16:creationId xmlns:a16="http://schemas.microsoft.com/office/drawing/2014/main" id="{79D889C9-C4AB-9657-E91E-6851996A0447}"/>
                </a:ext>
              </a:extLst>
            </p:cNvPr>
            <p:cNvSpPr/>
            <p:nvPr/>
          </p:nvSpPr>
          <p:spPr>
            <a:xfrm>
              <a:off x="9902020" y="1199835"/>
              <a:ext cx="955319" cy="918301"/>
            </a:xfrm>
            <a:custGeom>
              <a:avLst/>
              <a:gdLst/>
              <a:ahLst/>
              <a:cxnLst/>
              <a:rect l="l" t="t" r="r" b="b"/>
              <a:pathLst>
                <a:path w="1432978" h="1377451">
                  <a:moveTo>
                    <a:pt x="0" y="0"/>
                  </a:moveTo>
                  <a:lnTo>
                    <a:pt x="1432979" y="0"/>
                  </a:lnTo>
                  <a:lnTo>
                    <a:pt x="1432979" y="1377451"/>
                  </a:lnTo>
                  <a:lnTo>
                    <a:pt x="0" y="137745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Tree>
    <p:extLst>
      <p:ext uri="{BB962C8B-B14F-4D97-AF65-F5344CB8AC3E}">
        <p14:creationId xmlns:p14="http://schemas.microsoft.com/office/powerpoint/2010/main" val="3359817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71DD1-13C4-DB64-5E10-BEC333F616D3}"/>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AEDCA3-7AEB-9FC9-B401-256D635F5FAF}"/>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37A9FED-8855-2AEF-98F9-5A909388B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1BF65760-571A-79B0-4DF0-B5AE5C070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8F09D3E-E58C-9A7A-39E1-0E198EDD9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4C154E72-ED54-2FAD-2CC2-3481C2F10CEF}"/>
              </a:ext>
            </a:extLst>
          </p:cNvPr>
          <p:cNvSpPr txBox="1"/>
          <p:nvPr/>
        </p:nvSpPr>
        <p:spPr>
          <a:xfrm>
            <a:off x="2607128" y="36818"/>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3B6C9A60-2636-9ED8-A2EC-976A0159E7A2}"/>
              </a:ext>
            </a:extLst>
          </p:cNvPr>
          <p:cNvSpPr txBox="1"/>
          <p:nvPr/>
        </p:nvSpPr>
        <p:spPr>
          <a:xfrm>
            <a:off x="2003455" y="616145"/>
            <a:ext cx="8185081" cy="1015663"/>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The single most effective strategy to improve environmental sustainability in oral healthcare is through disease prevention. This will result in less travel, less use of resources, and less waste generation.</a:t>
            </a:r>
          </a:p>
        </p:txBody>
      </p:sp>
      <p:sp>
        <p:nvSpPr>
          <p:cNvPr id="11" name="Oval 10">
            <a:extLst>
              <a:ext uri="{FF2B5EF4-FFF2-40B4-BE49-F238E27FC236}">
                <a16:creationId xmlns:a16="http://schemas.microsoft.com/office/drawing/2014/main" id="{C714B2F3-47E1-A031-A0C0-3666BA4C5AD7}"/>
              </a:ext>
            </a:extLst>
          </p:cNvPr>
          <p:cNvSpPr/>
          <p:nvPr/>
        </p:nvSpPr>
        <p:spPr>
          <a:xfrm>
            <a:off x="96443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BEB287B7-D01E-D09B-B5A3-9EE1A794D92C}"/>
              </a:ext>
            </a:extLst>
          </p:cNvPr>
          <p:cNvSpPr/>
          <p:nvPr/>
        </p:nvSpPr>
        <p:spPr>
          <a:xfrm>
            <a:off x="67922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1B2C8B53-6D68-CCA1-2BD9-2FEBA008B997}"/>
              </a:ext>
            </a:extLst>
          </p:cNvPr>
          <p:cNvSpPr/>
          <p:nvPr/>
        </p:nvSpPr>
        <p:spPr>
          <a:xfrm>
            <a:off x="39401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329DBE0-9E84-1C23-1928-301C74076082}"/>
              </a:ext>
            </a:extLst>
          </p:cNvPr>
          <p:cNvSpPr/>
          <p:nvPr/>
        </p:nvSpPr>
        <p:spPr>
          <a:xfrm>
            <a:off x="1088035" y="173115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Oval 17">
            <a:extLst>
              <a:ext uri="{FF2B5EF4-FFF2-40B4-BE49-F238E27FC236}">
                <a16:creationId xmlns:a16="http://schemas.microsoft.com/office/drawing/2014/main" id="{3C220FAF-9DC1-086B-A15D-8DD99E6AB5A1}"/>
              </a:ext>
            </a:extLst>
          </p:cNvPr>
          <p:cNvSpPr/>
          <p:nvPr/>
        </p:nvSpPr>
        <p:spPr>
          <a:xfrm>
            <a:off x="5369726" y="4199810"/>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9" name="Oval 18">
            <a:extLst>
              <a:ext uri="{FF2B5EF4-FFF2-40B4-BE49-F238E27FC236}">
                <a16:creationId xmlns:a16="http://schemas.microsoft.com/office/drawing/2014/main" id="{C9B7F2A7-4BCA-29D0-525F-047300D5D33B}"/>
              </a:ext>
            </a:extLst>
          </p:cNvPr>
          <p:cNvSpPr/>
          <p:nvPr/>
        </p:nvSpPr>
        <p:spPr>
          <a:xfrm>
            <a:off x="2540583" y="4211985"/>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0" name="Oval 19">
            <a:extLst>
              <a:ext uri="{FF2B5EF4-FFF2-40B4-BE49-F238E27FC236}">
                <a16:creationId xmlns:a16="http://schemas.microsoft.com/office/drawing/2014/main" id="{412CA6F8-EA96-78A3-3C65-CB232282B468}"/>
              </a:ext>
            </a:extLst>
          </p:cNvPr>
          <p:cNvSpPr/>
          <p:nvPr/>
        </p:nvSpPr>
        <p:spPr>
          <a:xfrm>
            <a:off x="8244783" y="418379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6186A64A-993F-F66A-B231-BDB93667CF0E}"/>
              </a:ext>
            </a:extLst>
          </p:cNvPr>
          <p:cNvSpPr txBox="1"/>
          <p:nvPr/>
        </p:nvSpPr>
        <p:spPr>
          <a:xfrm>
            <a:off x="770498" y="3351838"/>
            <a:ext cx="2086187"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effective preventive strategies for all patients, tailored to their age and needs.</a:t>
            </a:r>
          </a:p>
        </p:txBody>
      </p:sp>
      <p:sp>
        <p:nvSpPr>
          <p:cNvPr id="4" name="TextBox 3">
            <a:extLst>
              <a:ext uri="{FF2B5EF4-FFF2-40B4-BE49-F238E27FC236}">
                <a16:creationId xmlns:a16="http://schemas.microsoft.com/office/drawing/2014/main" id="{D4AA8863-8327-2C62-295D-B7C98577964C}"/>
              </a:ext>
            </a:extLst>
          </p:cNvPr>
          <p:cNvSpPr txBox="1"/>
          <p:nvPr/>
        </p:nvSpPr>
        <p:spPr>
          <a:xfrm>
            <a:off x="3572155" y="3359672"/>
            <a:ext cx="2178714"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Reduce the frequency and consumption of sugars and acidic drinks.</a:t>
            </a:r>
          </a:p>
        </p:txBody>
      </p:sp>
      <p:sp>
        <p:nvSpPr>
          <p:cNvPr id="7" name="TextBox 6">
            <a:extLst>
              <a:ext uri="{FF2B5EF4-FFF2-40B4-BE49-F238E27FC236}">
                <a16:creationId xmlns:a16="http://schemas.microsoft.com/office/drawing/2014/main" id="{FFC063E0-9F21-E17F-BF53-0EF0283E4A31}"/>
              </a:ext>
            </a:extLst>
          </p:cNvPr>
          <p:cNvSpPr txBox="1"/>
          <p:nvPr/>
        </p:nvSpPr>
        <p:spPr>
          <a:xfrm>
            <a:off x="6322265" y="3356284"/>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toothbrushing </a:t>
            </a:r>
          </a:p>
          <a:p>
            <a:pPr algn="ctr">
              <a:lnSpc>
                <a:spcPts val="1500"/>
              </a:lnSpc>
              <a:spcBef>
                <a:spcPct val="0"/>
              </a:spcBef>
            </a:pPr>
            <a:r>
              <a:rPr lang="en-US" sz="1400">
                <a:solidFill>
                  <a:srgbClr val="000000"/>
                </a:solidFill>
                <a:latin typeface="Arial"/>
                <a:ea typeface="Arial"/>
                <a:cs typeface="Arial"/>
                <a:sym typeface="Arial"/>
              </a:rPr>
              <a:t>and fluoridation.</a:t>
            </a:r>
          </a:p>
        </p:txBody>
      </p:sp>
      <p:sp>
        <p:nvSpPr>
          <p:cNvPr id="9" name="TextBox 8">
            <a:extLst>
              <a:ext uri="{FF2B5EF4-FFF2-40B4-BE49-F238E27FC236}">
                <a16:creationId xmlns:a16="http://schemas.microsoft.com/office/drawing/2014/main" id="{D30D98F2-4F78-B84C-0FD8-BEE57F046021}"/>
              </a:ext>
            </a:extLst>
          </p:cNvPr>
          <p:cNvSpPr txBox="1"/>
          <p:nvPr/>
        </p:nvSpPr>
        <p:spPr>
          <a:xfrm>
            <a:off x="9275506" y="3292256"/>
            <a:ext cx="217871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Encourage dental attendance and risk-based maintenance schedules.</a:t>
            </a:r>
          </a:p>
        </p:txBody>
      </p:sp>
      <p:sp>
        <p:nvSpPr>
          <p:cNvPr id="22" name="TextBox 21">
            <a:extLst>
              <a:ext uri="{FF2B5EF4-FFF2-40B4-BE49-F238E27FC236}">
                <a16:creationId xmlns:a16="http://schemas.microsoft.com/office/drawing/2014/main" id="{DF1F8E47-E93C-DF8B-C6B3-F2D43C2254A7}"/>
              </a:ext>
            </a:extLst>
          </p:cNvPr>
          <p:cNvSpPr txBox="1"/>
          <p:nvPr/>
        </p:nvSpPr>
        <p:spPr>
          <a:xfrm>
            <a:off x="2074949" y="5832667"/>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Promote a reduction in alcohol consumption and tobacco cessation. </a:t>
            </a:r>
          </a:p>
        </p:txBody>
      </p:sp>
      <p:sp>
        <p:nvSpPr>
          <p:cNvPr id="23" name="TextBox 22">
            <a:extLst>
              <a:ext uri="{FF2B5EF4-FFF2-40B4-BE49-F238E27FC236}">
                <a16:creationId xmlns:a16="http://schemas.microsoft.com/office/drawing/2014/main" id="{F74BACE6-AF0F-76BE-81A2-9BAED9DA2C1A}"/>
              </a:ext>
            </a:extLst>
          </p:cNvPr>
          <p:cNvSpPr txBox="1"/>
          <p:nvPr/>
        </p:nvSpPr>
        <p:spPr>
          <a:xfrm>
            <a:off x="8014263" y="5832667"/>
            <a:ext cx="19135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Adopting a minimal intervention approach to oral healthcare.</a:t>
            </a:r>
          </a:p>
        </p:txBody>
      </p:sp>
      <p:sp>
        <p:nvSpPr>
          <p:cNvPr id="24" name="TextBox 23">
            <a:extLst>
              <a:ext uri="{FF2B5EF4-FFF2-40B4-BE49-F238E27FC236}">
                <a16:creationId xmlns:a16="http://schemas.microsoft.com/office/drawing/2014/main" id="{B3533D53-B0F2-7207-ECB2-5DC9E521B999}"/>
              </a:ext>
            </a:extLst>
          </p:cNvPr>
          <p:cNvSpPr txBox="1"/>
          <p:nvPr/>
        </p:nvSpPr>
        <p:spPr>
          <a:xfrm>
            <a:off x="4535624" y="5810968"/>
            <a:ext cx="3120741"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Where appropriate and feasible, water fluoridation should be considered as a community approach for the prevention of caries.</a:t>
            </a:r>
          </a:p>
        </p:txBody>
      </p:sp>
      <p:sp>
        <p:nvSpPr>
          <p:cNvPr id="21" name="Freeform 23">
            <a:extLst>
              <a:ext uri="{FF2B5EF4-FFF2-40B4-BE49-F238E27FC236}">
                <a16:creationId xmlns:a16="http://schemas.microsoft.com/office/drawing/2014/main" id="{94F3D197-37ED-EF96-E1EA-F340FCDFA906}"/>
              </a:ext>
            </a:extLst>
          </p:cNvPr>
          <p:cNvSpPr/>
          <p:nvPr/>
        </p:nvSpPr>
        <p:spPr>
          <a:xfrm>
            <a:off x="1324919" y="1955902"/>
            <a:ext cx="977346" cy="1058021"/>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5" name="Freeform 24">
            <a:extLst>
              <a:ext uri="{FF2B5EF4-FFF2-40B4-BE49-F238E27FC236}">
                <a16:creationId xmlns:a16="http://schemas.microsoft.com/office/drawing/2014/main" id="{6CEE8DA3-D86C-BA5A-B42C-44BBC1730757}"/>
              </a:ext>
            </a:extLst>
          </p:cNvPr>
          <p:cNvSpPr/>
          <p:nvPr/>
        </p:nvSpPr>
        <p:spPr>
          <a:xfrm>
            <a:off x="4436456" y="1910501"/>
            <a:ext cx="450112" cy="1084607"/>
          </a:xfrm>
          <a:custGeom>
            <a:avLst/>
            <a:gdLst/>
            <a:ahLst/>
            <a:cxnLst/>
            <a:rect l="l" t="t" r="r" b="b"/>
            <a:pathLst>
              <a:path w="675168" h="1626911">
                <a:moveTo>
                  <a:pt x="0" y="0"/>
                </a:moveTo>
                <a:lnTo>
                  <a:pt x="675168" y="0"/>
                </a:lnTo>
                <a:lnTo>
                  <a:pt x="675168" y="1626911"/>
                </a:lnTo>
                <a:lnTo>
                  <a:pt x="0" y="16269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45" name="Group 26">
            <a:extLst>
              <a:ext uri="{FF2B5EF4-FFF2-40B4-BE49-F238E27FC236}">
                <a16:creationId xmlns:a16="http://schemas.microsoft.com/office/drawing/2014/main" id="{1317B177-359B-B5D6-B9BD-9EF12900255F}"/>
              </a:ext>
            </a:extLst>
          </p:cNvPr>
          <p:cNvGrpSpPr/>
          <p:nvPr/>
        </p:nvGrpSpPr>
        <p:grpSpPr>
          <a:xfrm>
            <a:off x="9870474" y="2023895"/>
            <a:ext cx="988779" cy="922037"/>
            <a:chOff x="0" y="0"/>
            <a:chExt cx="1977559" cy="1844074"/>
          </a:xfrm>
        </p:grpSpPr>
        <p:sp>
          <p:nvSpPr>
            <p:cNvPr id="46" name="Freeform 27">
              <a:extLst>
                <a:ext uri="{FF2B5EF4-FFF2-40B4-BE49-F238E27FC236}">
                  <a16:creationId xmlns:a16="http://schemas.microsoft.com/office/drawing/2014/main" id="{17F419A5-EA68-BD3F-1958-ED5809880BA8}"/>
                </a:ext>
              </a:extLst>
            </p:cNvPr>
            <p:cNvSpPr/>
            <p:nvPr/>
          </p:nvSpPr>
          <p:spPr>
            <a:xfrm>
              <a:off x="0" y="0"/>
              <a:ext cx="1977559" cy="1844074"/>
            </a:xfrm>
            <a:custGeom>
              <a:avLst/>
              <a:gdLst/>
              <a:ahLst/>
              <a:cxnLst/>
              <a:rect l="l" t="t" r="r" b="b"/>
              <a:pathLst>
                <a:path w="1977559" h="1844074">
                  <a:moveTo>
                    <a:pt x="0" y="0"/>
                  </a:moveTo>
                  <a:lnTo>
                    <a:pt x="1977559" y="0"/>
                  </a:lnTo>
                  <a:lnTo>
                    <a:pt x="1977559" y="1844074"/>
                  </a:lnTo>
                  <a:lnTo>
                    <a:pt x="0" y="18440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47" name="Group 28">
              <a:extLst>
                <a:ext uri="{FF2B5EF4-FFF2-40B4-BE49-F238E27FC236}">
                  <a16:creationId xmlns:a16="http://schemas.microsoft.com/office/drawing/2014/main" id="{D6410A01-C44A-6F62-1F43-7E2D8FDB942E}"/>
                </a:ext>
              </a:extLst>
            </p:cNvPr>
            <p:cNvGrpSpPr/>
            <p:nvPr/>
          </p:nvGrpSpPr>
          <p:grpSpPr>
            <a:xfrm>
              <a:off x="650919" y="1363423"/>
              <a:ext cx="86502" cy="86360"/>
              <a:chOff x="0" y="0"/>
              <a:chExt cx="17087" cy="17059"/>
            </a:xfrm>
          </p:grpSpPr>
          <p:sp>
            <p:nvSpPr>
              <p:cNvPr id="51" name="Freeform 29">
                <a:extLst>
                  <a:ext uri="{FF2B5EF4-FFF2-40B4-BE49-F238E27FC236}">
                    <a16:creationId xmlns:a16="http://schemas.microsoft.com/office/drawing/2014/main" id="{4A7C1A81-9F9A-31A2-1EF9-C2AAE0BA23F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2" name="TextBox 30">
                <a:extLst>
                  <a:ext uri="{FF2B5EF4-FFF2-40B4-BE49-F238E27FC236}">
                    <a16:creationId xmlns:a16="http://schemas.microsoft.com/office/drawing/2014/main" id="{032B2998-7469-4F68-82C4-7694E5E29037}"/>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nvGrpSpPr>
            <p:cNvPr id="48" name="Group 31">
              <a:extLst>
                <a:ext uri="{FF2B5EF4-FFF2-40B4-BE49-F238E27FC236}">
                  <a16:creationId xmlns:a16="http://schemas.microsoft.com/office/drawing/2014/main" id="{A429173D-24BA-EE59-E89A-8F530FFCA26F}"/>
                </a:ext>
              </a:extLst>
            </p:cNvPr>
            <p:cNvGrpSpPr/>
            <p:nvPr/>
          </p:nvGrpSpPr>
          <p:grpSpPr>
            <a:xfrm>
              <a:off x="988780" y="743663"/>
              <a:ext cx="86502" cy="86360"/>
              <a:chOff x="0" y="0"/>
              <a:chExt cx="17087" cy="17059"/>
            </a:xfrm>
          </p:grpSpPr>
          <p:sp>
            <p:nvSpPr>
              <p:cNvPr id="49" name="Freeform 32">
                <a:extLst>
                  <a:ext uri="{FF2B5EF4-FFF2-40B4-BE49-F238E27FC236}">
                    <a16:creationId xmlns:a16="http://schemas.microsoft.com/office/drawing/2014/main" id="{2BC729DF-06A4-E501-241D-E5C4A8818A4D}"/>
                  </a:ext>
                </a:extLst>
              </p:cNvPr>
              <p:cNvSpPr/>
              <p:nvPr/>
            </p:nvSpPr>
            <p:spPr>
              <a:xfrm>
                <a:off x="0" y="0"/>
                <a:ext cx="17087" cy="17059"/>
              </a:xfrm>
              <a:custGeom>
                <a:avLst/>
                <a:gdLst/>
                <a:ahLst/>
                <a:cxnLst/>
                <a:rect l="l" t="t" r="r" b="b"/>
                <a:pathLst>
                  <a:path w="17087" h="17059">
                    <a:moveTo>
                      <a:pt x="0" y="0"/>
                    </a:moveTo>
                    <a:lnTo>
                      <a:pt x="17087" y="0"/>
                    </a:lnTo>
                    <a:lnTo>
                      <a:pt x="17087" y="17059"/>
                    </a:lnTo>
                    <a:lnTo>
                      <a:pt x="0" y="17059"/>
                    </a:lnTo>
                    <a:close/>
                  </a:path>
                </a:pathLst>
              </a:custGeom>
              <a:solidFill>
                <a:srgbClr val="99CE5C"/>
              </a:solidFill>
            </p:spPr>
            <p:txBody>
              <a:bodyPr/>
              <a:lstStyle/>
              <a:p>
                <a:endParaRPr lang="en-GB" sz="800"/>
              </a:p>
            </p:txBody>
          </p:sp>
          <p:sp>
            <p:nvSpPr>
              <p:cNvPr id="50" name="TextBox 33">
                <a:extLst>
                  <a:ext uri="{FF2B5EF4-FFF2-40B4-BE49-F238E27FC236}">
                    <a16:creationId xmlns:a16="http://schemas.microsoft.com/office/drawing/2014/main" id="{869D3078-F2D8-58F4-2299-2D3C9500EBAD}"/>
                  </a:ext>
                </a:extLst>
              </p:cNvPr>
              <p:cNvSpPr txBox="1"/>
              <p:nvPr/>
            </p:nvSpPr>
            <p:spPr>
              <a:xfrm>
                <a:off x="0" y="-38100"/>
                <a:ext cx="17087" cy="55159"/>
              </a:xfrm>
              <a:prstGeom prst="rect">
                <a:avLst/>
              </a:prstGeom>
            </p:spPr>
            <p:txBody>
              <a:bodyPr lIns="33867" tIns="33867" rIns="33867" bIns="33867" rtlCol="0" anchor="ctr"/>
              <a:lstStyle/>
              <a:p>
                <a:pPr algn="ctr">
                  <a:lnSpc>
                    <a:spcPts val="1773"/>
                  </a:lnSpc>
                </a:pPr>
                <a:endParaRPr sz="800"/>
              </a:p>
            </p:txBody>
          </p:sp>
        </p:grpSp>
      </p:grpSp>
      <p:sp>
        <p:nvSpPr>
          <p:cNvPr id="53" name="Freeform 34">
            <a:extLst>
              <a:ext uri="{FF2B5EF4-FFF2-40B4-BE49-F238E27FC236}">
                <a16:creationId xmlns:a16="http://schemas.microsoft.com/office/drawing/2014/main" id="{78ADA95E-A286-9C5B-883B-B967B511B843}"/>
              </a:ext>
            </a:extLst>
          </p:cNvPr>
          <p:cNvSpPr/>
          <p:nvPr/>
        </p:nvSpPr>
        <p:spPr>
          <a:xfrm>
            <a:off x="5684362" y="4411116"/>
            <a:ext cx="823269" cy="997902"/>
          </a:xfrm>
          <a:custGeom>
            <a:avLst/>
            <a:gdLst/>
            <a:ahLst/>
            <a:cxnLst/>
            <a:rect l="l" t="t" r="r" b="b"/>
            <a:pathLst>
              <a:path w="1234903" h="1496853">
                <a:moveTo>
                  <a:pt x="0" y="0"/>
                </a:moveTo>
                <a:lnTo>
                  <a:pt x="1234903" y="0"/>
                </a:lnTo>
                <a:lnTo>
                  <a:pt x="1234903" y="1496852"/>
                </a:lnTo>
                <a:lnTo>
                  <a:pt x="0" y="14968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54" name="Freeform 35">
            <a:extLst>
              <a:ext uri="{FF2B5EF4-FFF2-40B4-BE49-F238E27FC236}">
                <a16:creationId xmlns:a16="http://schemas.microsoft.com/office/drawing/2014/main" id="{13C9E860-313C-F335-32D3-5EFCF8B649E7}"/>
              </a:ext>
            </a:extLst>
          </p:cNvPr>
          <p:cNvSpPr/>
          <p:nvPr/>
        </p:nvSpPr>
        <p:spPr>
          <a:xfrm>
            <a:off x="8550957" y="4272999"/>
            <a:ext cx="840200" cy="1092943"/>
          </a:xfrm>
          <a:custGeom>
            <a:avLst/>
            <a:gdLst/>
            <a:ahLst/>
            <a:cxnLst/>
            <a:rect l="l" t="t" r="r" b="b"/>
            <a:pathLst>
              <a:path w="1260300" h="1639415">
                <a:moveTo>
                  <a:pt x="0" y="0"/>
                </a:moveTo>
                <a:lnTo>
                  <a:pt x="1260300" y="0"/>
                </a:lnTo>
                <a:lnTo>
                  <a:pt x="1260300" y="1639414"/>
                </a:lnTo>
                <a:lnTo>
                  <a:pt x="0" y="163941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55" name="Group 43">
            <a:extLst>
              <a:ext uri="{FF2B5EF4-FFF2-40B4-BE49-F238E27FC236}">
                <a16:creationId xmlns:a16="http://schemas.microsoft.com/office/drawing/2014/main" id="{6FD7EE57-7804-FE6F-01E4-CB0E59BE346E}"/>
              </a:ext>
            </a:extLst>
          </p:cNvPr>
          <p:cNvGrpSpPr/>
          <p:nvPr/>
        </p:nvGrpSpPr>
        <p:grpSpPr>
          <a:xfrm>
            <a:off x="7205576" y="1917427"/>
            <a:ext cx="1030258" cy="1011704"/>
            <a:chOff x="0" y="0"/>
            <a:chExt cx="2060514" cy="2023409"/>
          </a:xfrm>
        </p:grpSpPr>
        <p:sp>
          <p:nvSpPr>
            <p:cNvPr id="56" name="Freeform 44">
              <a:extLst>
                <a:ext uri="{FF2B5EF4-FFF2-40B4-BE49-F238E27FC236}">
                  <a16:creationId xmlns:a16="http://schemas.microsoft.com/office/drawing/2014/main" id="{54884359-6412-AC0A-FC16-399EAE773B3D}"/>
                </a:ext>
              </a:extLst>
            </p:cNvPr>
            <p:cNvSpPr/>
            <p:nvPr/>
          </p:nvSpPr>
          <p:spPr>
            <a:xfrm>
              <a:off x="0" y="192489"/>
              <a:ext cx="812561" cy="1830920"/>
            </a:xfrm>
            <a:custGeom>
              <a:avLst/>
              <a:gdLst/>
              <a:ahLst/>
              <a:cxnLst/>
              <a:rect l="l" t="t" r="r" b="b"/>
              <a:pathLst>
                <a:path w="812561" h="1830920">
                  <a:moveTo>
                    <a:pt x="0" y="0"/>
                  </a:moveTo>
                  <a:lnTo>
                    <a:pt x="812561" y="0"/>
                  </a:lnTo>
                  <a:lnTo>
                    <a:pt x="812561" y="1830920"/>
                  </a:lnTo>
                  <a:lnTo>
                    <a:pt x="0" y="1830920"/>
                  </a:lnTo>
                  <a:lnTo>
                    <a:pt x="0" y="0"/>
                  </a:lnTo>
                  <a:close/>
                </a:path>
              </a:pathLst>
            </a:custGeom>
            <a:blipFill>
              <a:blip r:embed="rId16">
                <a:extLst>
                  <a:ext uri="{96DAC541-7B7A-43D3-8B79-37D633B846F1}">
                    <asvg:svgBlip xmlns:asvg="http://schemas.microsoft.com/office/drawing/2016/SVG/main" r:embed="rId17"/>
                  </a:ext>
                </a:extLst>
              </a:blip>
              <a:stretch>
                <a:fillRect r="-63464"/>
              </a:stretch>
            </a:blipFill>
          </p:spPr>
          <p:txBody>
            <a:bodyPr/>
            <a:lstStyle/>
            <a:p>
              <a:endParaRPr lang="en-GB" sz="800"/>
            </a:p>
          </p:txBody>
        </p:sp>
        <p:sp>
          <p:nvSpPr>
            <p:cNvPr id="57" name="Freeform 45">
              <a:extLst>
                <a:ext uri="{FF2B5EF4-FFF2-40B4-BE49-F238E27FC236}">
                  <a16:creationId xmlns:a16="http://schemas.microsoft.com/office/drawing/2014/main" id="{E29E203E-147E-C068-DFF6-12A00F216AE9}"/>
                </a:ext>
              </a:extLst>
            </p:cNvPr>
            <p:cNvSpPr/>
            <p:nvPr/>
          </p:nvSpPr>
          <p:spPr>
            <a:xfrm rot="-2700000">
              <a:off x="333427" y="296321"/>
              <a:ext cx="1430766" cy="1430766"/>
            </a:xfrm>
            <a:custGeom>
              <a:avLst/>
              <a:gdLst/>
              <a:ahLst/>
              <a:cxnLst/>
              <a:rect l="l" t="t" r="r" b="b"/>
              <a:pathLst>
                <a:path w="1430766" h="1430766">
                  <a:moveTo>
                    <a:pt x="0" y="0"/>
                  </a:moveTo>
                  <a:lnTo>
                    <a:pt x="1430766" y="0"/>
                  </a:lnTo>
                  <a:lnTo>
                    <a:pt x="1430766" y="1430766"/>
                  </a:lnTo>
                  <a:lnTo>
                    <a:pt x="0" y="143076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grpSp>
        <p:nvGrpSpPr>
          <p:cNvPr id="2" name="Group 1">
            <a:extLst>
              <a:ext uri="{FF2B5EF4-FFF2-40B4-BE49-F238E27FC236}">
                <a16:creationId xmlns:a16="http://schemas.microsoft.com/office/drawing/2014/main" id="{23C794A6-FA20-6FAF-C088-5AA509786D0A}"/>
              </a:ext>
            </a:extLst>
          </p:cNvPr>
          <p:cNvGrpSpPr/>
          <p:nvPr/>
        </p:nvGrpSpPr>
        <p:grpSpPr>
          <a:xfrm>
            <a:off x="2950616" y="4445097"/>
            <a:ext cx="632481" cy="986324"/>
            <a:chOff x="3491945" y="5748653"/>
            <a:chExt cx="948621" cy="1479330"/>
          </a:xfrm>
        </p:grpSpPr>
        <p:sp>
          <p:nvSpPr>
            <p:cNvPr id="17" name="Freeform 25">
              <a:extLst>
                <a:ext uri="{FF2B5EF4-FFF2-40B4-BE49-F238E27FC236}">
                  <a16:creationId xmlns:a16="http://schemas.microsoft.com/office/drawing/2014/main" id="{843971D2-69C0-48F0-EEAC-DAE11925A7BB}"/>
                </a:ext>
              </a:extLst>
            </p:cNvPr>
            <p:cNvSpPr/>
            <p:nvPr/>
          </p:nvSpPr>
          <p:spPr>
            <a:xfrm>
              <a:off x="3491945" y="5748653"/>
              <a:ext cx="948621" cy="1479330"/>
            </a:xfrm>
            <a:custGeom>
              <a:avLst/>
              <a:gdLst/>
              <a:ahLst/>
              <a:cxnLst/>
              <a:rect l="l" t="t" r="r" b="b"/>
              <a:pathLst>
                <a:path w="948621" h="1479330">
                  <a:moveTo>
                    <a:pt x="0" y="0"/>
                  </a:moveTo>
                  <a:lnTo>
                    <a:pt x="948621" y="0"/>
                  </a:lnTo>
                  <a:lnTo>
                    <a:pt x="948621" y="1479330"/>
                  </a:lnTo>
                  <a:lnTo>
                    <a:pt x="0" y="147933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grpSp>
          <p:nvGrpSpPr>
            <p:cNvPr id="27" name="Group 39">
              <a:extLst>
                <a:ext uri="{FF2B5EF4-FFF2-40B4-BE49-F238E27FC236}">
                  <a16:creationId xmlns:a16="http://schemas.microsoft.com/office/drawing/2014/main" id="{F639C60C-2128-5EA3-BB31-3B8B178393AF}"/>
                </a:ext>
              </a:extLst>
            </p:cNvPr>
            <p:cNvGrpSpPr/>
            <p:nvPr/>
          </p:nvGrpSpPr>
          <p:grpSpPr>
            <a:xfrm>
              <a:off x="3613551" y="5992432"/>
              <a:ext cx="724459" cy="139602"/>
              <a:chOff x="0" y="0"/>
              <a:chExt cx="190804" cy="36768"/>
            </a:xfrm>
          </p:grpSpPr>
          <p:sp>
            <p:nvSpPr>
              <p:cNvPr id="28" name="Freeform 40">
                <a:extLst>
                  <a:ext uri="{FF2B5EF4-FFF2-40B4-BE49-F238E27FC236}">
                    <a16:creationId xmlns:a16="http://schemas.microsoft.com/office/drawing/2014/main" id="{A50A25CA-0962-EE76-E7E2-51F6E8E42F70}"/>
                  </a:ext>
                </a:extLst>
              </p:cNvPr>
              <p:cNvSpPr/>
              <p:nvPr/>
            </p:nvSpPr>
            <p:spPr>
              <a:xfrm>
                <a:off x="0" y="0"/>
                <a:ext cx="190804" cy="36768"/>
              </a:xfrm>
              <a:custGeom>
                <a:avLst/>
                <a:gdLst/>
                <a:ahLst/>
                <a:cxnLst/>
                <a:rect l="l" t="t" r="r" b="b"/>
                <a:pathLst>
                  <a:path w="190804" h="36768">
                    <a:moveTo>
                      <a:pt x="18384" y="0"/>
                    </a:moveTo>
                    <a:lnTo>
                      <a:pt x="172420" y="0"/>
                    </a:lnTo>
                    <a:cubicBezTo>
                      <a:pt x="177296" y="0"/>
                      <a:pt x="181972" y="1937"/>
                      <a:pt x="185420" y="5384"/>
                    </a:cubicBezTo>
                    <a:cubicBezTo>
                      <a:pt x="188867" y="8832"/>
                      <a:pt x="190804" y="13508"/>
                      <a:pt x="190804" y="18384"/>
                    </a:cubicBezTo>
                    <a:lnTo>
                      <a:pt x="190804" y="18384"/>
                    </a:lnTo>
                    <a:cubicBezTo>
                      <a:pt x="190804" y="28537"/>
                      <a:pt x="182573" y="36768"/>
                      <a:pt x="172420" y="36768"/>
                    </a:cubicBezTo>
                    <a:lnTo>
                      <a:pt x="18384" y="36768"/>
                    </a:lnTo>
                    <a:cubicBezTo>
                      <a:pt x="8231" y="36768"/>
                      <a:pt x="0" y="28537"/>
                      <a:pt x="0" y="18384"/>
                    </a:cubicBezTo>
                    <a:lnTo>
                      <a:pt x="0" y="18384"/>
                    </a:lnTo>
                    <a:cubicBezTo>
                      <a:pt x="0" y="8231"/>
                      <a:pt x="8231" y="0"/>
                      <a:pt x="18384" y="0"/>
                    </a:cubicBezTo>
                    <a:close/>
                  </a:path>
                </a:pathLst>
              </a:custGeom>
              <a:solidFill>
                <a:srgbClr val="E0D0D0"/>
              </a:solidFill>
            </p:spPr>
            <p:txBody>
              <a:bodyPr/>
              <a:lstStyle/>
              <a:p>
                <a:endParaRPr lang="en-GB"/>
              </a:p>
            </p:txBody>
          </p:sp>
          <p:sp>
            <p:nvSpPr>
              <p:cNvPr id="29" name="TextBox 41">
                <a:extLst>
                  <a:ext uri="{FF2B5EF4-FFF2-40B4-BE49-F238E27FC236}">
                    <a16:creationId xmlns:a16="http://schemas.microsoft.com/office/drawing/2014/main" id="{BDDEEFCE-AB8E-D037-DA40-AEA6D3740B2C}"/>
                  </a:ext>
                </a:extLst>
              </p:cNvPr>
              <p:cNvSpPr txBox="1"/>
              <p:nvPr/>
            </p:nvSpPr>
            <p:spPr>
              <a:xfrm>
                <a:off x="0" y="-57150"/>
                <a:ext cx="190804" cy="93918"/>
              </a:xfrm>
              <a:prstGeom prst="rect">
                <a:avLst/>
              </a:prstGeom>
            </p:spPr>
            <p:txBody>
              <a:bodyPr lIns="50800" tIns="50800" rIns="50800" bIns="50800" rtlCol="0" anchor="ctr"/>
              <a:lstStyle/>
              <a:p>
                <a:pPr algn="ctr">
                  <a:lnSpc>
                    <a:spcPts val="1960"/>
                  </a:lnSpc>
                </a:pPr>
                <a:endParaRPr/>
              </a:p>
            </p:txBody>
          </p:sp>
        </p:grpSp>
      </p:grpSp>
    </p:spTree>
    <p:extLst>
      <p:ext uri="{BB962C8B-B14F-4D97-AF65-F5344CB8AC3E}">
        <p14:creationId xmlns:p14="http://schemas.microsoft.com/office/powerpoint/2010/main" val="22665052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3F293-37E6-7F81-F7D9-C14BBF3077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8209299-5DB0-8DFD-422C-D26DF42BDF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128BA1-B1F6-F33C-028C-D1C187D0A26B}"/>
              </a:ext>
            </a:extLst>
          </p:cNvPr>
          <p:cNvSpPr txBox="1"/>
          <p:nvPr/>
        </p:nvSpPr>
        <p:spPr>
          <a:xfrm>
            <a:off x="405839" y="3826292"/>
            <a:ext cx="7921646" cy="923330"/>
          </a:xfrm>
          <a:prstGeom prst="rect">
            <a:avLst/>
          </a:prstGeom>
          <a:noFill/>
        </p:spPr>
        <p:txBody>
          <a:bodyPr wrap="square" rtlCol="0">
            <a:spAutoFit/>
          </a:bodyPr>
          <a:lstStyle/>
          <a:p>
            <a:r>
              <a:rPr lang="en-US" sz="5400" b="1" err="1">
                <a:solidFill>
                  <a:srgbClr val="00538F"/>
                </a:solidFill>
                <a:latin typeface="Arial" panose="020B0604020202020204" pitchFamily="34" charset="0"/>
                <a:cs typeface="Arial" panose="020B0604020202020204" pitchFamily="34" charset="0"/>
              </a:rPr>
              <a:t>Behaviour</a:t>
            </a:r>
            <a:r>
              <a:rPr lang="en-US" sz="5400" b="1">
                <a:solidFill>
                  <a:srgbClr val="00538F"/>
                </a:solidFill>
                <a:latin typeface="Arial" panose="020B0604020202020204" pitchFamily="34" charset="0"/>
                <a:cs typeface="Arial" panose="020B0604020202020204" pitchFamily="34" charset="0"/>
              </a:rPr>
              <a:t> Change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45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AF438-3432-CDB5-1F78-D71878080EF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E015D88A-EE49-52E0-1161-D3A0F251AB2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F415299A-61F9-C2E2-E76F-FA24EFDE7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071D345-9F46-3AD1-7623-BBA289BC6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7F53F613-6B27-9EE8-C67E-AB4CF3ACA1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4A1ABD3A-4A5E-A485-E329-F84B15C49765}"/>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D3354BF0-9E6F-5170-B4D8-3B20D319866A}"/>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269A5570-6243-E7D2-95C1-6FD909A13D79}"/>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9F4EED43-4EE1-5A5A-6117-FFAD896BB13C}"/>
              </a:ext>
            </a:extLst>
          </p:cNvPr>
          <p:cNvSpPr/>
          <p:nvPr/>
        </p:nvSpPr>
        <p:spPr>
          <a:xfrm>
            <a:off x="6848738"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2524E0E-7128-77A9-8E38-37165D362FA6}"/>
              </a:ext>
            </a:extLst>
          </p:cNvPr>
          <p:cNvSpPr/>
          <p:nvPr/>
        </p:nvSpPr>
        <p:spPr>
          <a:xfrm>
            <a:off x="3920747"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8F2458CC-CC0F-62E9-D0AF-05E4A6D17C01}"/>
              </a:ext>
            </a:extLst>
          </p:cNvPr>
          <p:cNvSpPr txBox="1"/>
          <p:nvPr/>
        </p:nvSpPr>
        <p:spPr>
          <a:xfrm>
            <a:off x="2041419" y="329381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impact that good oral health has on them, society, and the environment. </a:t>
            </a:r>
          </a:p>
        </p:txBody>
      </p:sp>
      <p:sp>
        <p:nvSpPr>
          <p:cNvPr id="21" name="TextBox 20">
            <a:extLst>
              <a:ext uri="{FF2B5EF4-FFF2-40B4-BE49-F238E27FC236}">
                <a16:creationId xmlns:a16="http://schemas.microsoft.com/office/drawing/2014/main" id="{26AA400D-3CC3-21C2-118E-0D0F53EED5CD}"/>
              </a:ext>
            </a:extLst>
          </p:cNvPr>
          <p:cNvSpPr txBox="1"/>
          <p:nvPr/>
        </p:nvSpPr>
        <p:spPr>
          <a:xfrm>
            <a:off x="5009403" y="3293818"/>
            <a:ext cx="2173188"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Patients as co-creators and co-managers of their oral health.</a:t>
            </a:r>
          </a:p>
        </p:txBody>
      </p:sp>
      <p:sp>
        <p:nvSpPr>
          <p:cNvPr id="22" name="TextBox 21">
            <a:extLst>
              <a:ext uri="{FF2B5EF4-FFF2-40B4-BE49-F238E27FC236}">
                <a16:creationId xmlns:a16="http://schemas.microsoft.com/office/drawing/2014/main" id="{CAFB18D9-2741-4250-B54C-30BE1150C5B8}"/>
              </a:ext>
            </a:extLst>
          </p:cNvPr>
          <p:cNvSpPr txBox="1"/>
          <p:nvPr/>
        </p:nvSpPr>
        <p:spPr>
          <a:xfrm>
            <a:off x="7668978" y="3293818"/>
            <a:ext cx="2572399"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Support patients to embed new oral health </a:t>
            </a:r>
            <a:r>
              <a:rPr lang="en-US" sz="1400" err="1">
                <a:solidFill>
                  <a:srgbClr val="000000"/>
                </a:solidFill>
                <a:latin typeface="Arial"/>
                <a:ea typeface="Arial"/>
                <a:cs typeface="Arial"/>
                <a:sym typeface="Arial"/>
              </a:rPr>
              <a:t>behaviours</a:t>
            </a:r>
            <a:r>
              <a:rPr lang="en-US" sz="1400">
                <a:solidFill>
                  <a:srgbClr val="000000"/>
                </a:solidFill>
                <a:latin typeface="Arial"/>
                <a:ea typeface="Arial"/>
                <a:cs typeface="Arial"/>
                <a:sym typeface="Arial"/>
              </a:rPr>
              <a:t> when they are ready to do so.</a:t>
            </a:r>
          </a:p>
        </p:txBody>
      </p:sp>
      <p:sp>
        <p:nvSpPr>
          <p:cNvPr id="27" name="TextBox 26">
            <a:extLst>
              <a:ext uri="{FF2B5EF4-FFF2-40B4-BE49-F238E27FC236}">
                <a16:creationId xmlns:a16="http://schemas.microsoft.com/office/drawing/2014/main" id="{04EA9DC2-7A74-93DC-4441-CA3BB3EEBBE7}"/>
              </a:ext>
            </a:extLst>
          </p:cNvPr>
          <p:cNvSpPr txBox="1"/>
          <p:nvPr/>
        </p:nvSpPr>
        <p:spPr>
          <a:xfrm>
            <a:off x="3170819" y="5772759"/>
            <a:ext cx="2952404"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Motivate patients to take greater ownership for their own oral health, with an emphasis on home-based personal preventive regimes.</a:t>
            </a:r>
          </a:p>
        </p:txBody>
      </p:sp>
      <p:sp>
        <p:nvSpPr>
          <p:cNvPr id="29" name="TextBox 28">
            <a:extLst>
              <a:ext uri="{FF2B5EF4-FFF2-40B4-BE49-F238E27FC236}">
                <a16:creationId xmlns:a16="http://schemas.microsoft.com/office/drawing/2014/main" id="{91190502-A5E3-B074-042A-580F1FFADDAF}"/>
              </a:ext>
            </a:extLst>
          </p:cNvPr>
          <p:cNvSpPr txBox="1"/>
          <p:nvPr/>
        </p:nvSpPr>
        <p:spPr>
          <a:xfrm>
            <a:off x="6272501" y="5772759"/>
            <a:ext cx="2605022"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Increase patient awareness on the importance of preventive regimes that are tailored to their age and needs.</a:t>
            </a:r>
          </a:p>
        </p:txBody>
      </p:sp>
      <p:sp>
        <p:nvSpPr>
          <p:cNvPr id="2" name="TextBox 1">
            <a:extLst>
              <a:ext uri="{FF2B5EF4-FFF2-40B4-BE49-F238E27FC236}">
                <a16:creationId xmlns:a16="http://schemas.microsoft.com/office/drawing/2014/main" id="{92741A3E-021B-3887-AAC6-886AA4FC74EF}"/>
              </a:ext>
            </a:extLst>
          </p:cNvPr>
          <p:cNvSpPr txBox="1"/>
          <p:nvPr/>
        </p:nvSpPr>
        <p:spPr>
          <a:xfrm>
            <a:off x="2607128" y="116360"/>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42AF0468-D50D-EA84-2D35-2EE82F809845}"/>
              </a:ext>
            </a:extLst>
          </p:cNvPr>
          <p:cNvSpPr txBox="1"/>
          <p:nvPr/>
        </p:nvSpPr>
        <p:spPr>
          <a:xfrm>
            <a:off x="1598217" y="704994"/>
            <a:ext cx="8995560"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Communicating effective and evidence-based prevention will benefit patients’ oral health and mitigate environmental impacts.</a:t>
            </a:r>
          </a:p>
        </p:txBody>
      </p:sp>
      <p:sp>
        <p:nvSpPr>
          <p:cNvPr id="5" name="Freeform 17">
            <a:extLst>
              <a:ext uri="{FF2B5EF4-FFF2-40B4-BE49-F238E27FC236}">
                <a16:creationId xmlns:a16="http://schemas.microsoft.com/office/drawing/2014/main" id="{43C7F801-80CD-46E1-4CCA-9FAF854E7950}"/>
              </a:ext>
            </a:extLst>
          </p:cNvPr>
          <p:cNvSpPr/>
          <p:nvPr/>
        </p:nvSpPr>
        <p:spPr>
          <a:xfrm rot="2700000">
            <a:off x="2763066" y="1902616"/>
            <a:ext cx="969289" cy="997981"/>
          </a:xfrm>
          <a:custGeom>
            <a:avLst/>
            <a:gdLst/>
            <a:ahLst/>
            <a:cxnLst/>
            <a:rect l="l" t="t" r="r" b="b"/>
            <a:pathLst>
              <a:path w="1453934" h="1496972">
                <a:moveTo>
                  <a:pt x="0" y="0"/>
                </a:moveTo>
                <a:lnTo>
                  <a:pt x="1453934" y="0"/>
                </a:lnTo>
                <a:lnTo>
                  <a:pt x="1453934" y="1496972"/>
                </a:lnTo>
                <a:lnTo>
                  <a:pt x="0" y="1496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6" name="Freeform 18">
            <a:extLst>
              <a:ext uri="{FF2B5EF4-FFF2-40B4-BE49-F238E27FC236}">
                <a16:creationId xmlns:a16="http://schemas.microsoft.com/office/drawing/2014/main" id="{3F7CCA4A-1BC4-4EB3-3657-FA1DD342BC36}"/>
              </a:ext>
            </a:extLst>
          </p:cNvPr>
          <p:cNvSpPr/>
          <p:nvPr/>
        </p:nvSpPr>
        <p:spPr>
          <a:xfrm>
            <a:off x="7086339" y="4341341"/>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9" name="Freeform 19">
            <a:extLst>
              <a:ext uri="{FF2B5EF4-FFF2-40B4-BE49-F238E27FC236}">
                <a16:creationId xmlns:a16="http://schemas.microsoft.com/office/drawing/2014/main" id="{0F3C505B-D0FF-E0D1-2BC8-4263144B230A}"/>
              </a:ext>
            </a:extLst>
          </p:cNvPr>
          <p:cNvSpPr/>
          <p:nvPr/>
        </p:nvSpPr>
        <p:spPr>
          <a:xfrm>
            <a:off x="4144062" y="4373035"/>
            <a:ext cx="1005918" cy="1007177"/>
          </a:xfrm>
          <a:custGeom>
            <a:avLst/>
            <a:gdLst/>
            <a:ahLst/>
            <a:cxnLst/>
            <a:rect l="l" t="t" r="r" b="b"/>
            <a:pathLst>
              <a:path w="1508877" h="1510766">
                <a:moveTo>
                  <a:pt x="0" y="0"/>
                </a:moveTo>
                <a:lnTo>
                  <a:pt x="1508877" y="0"/>
                </a:lnTo>
                <a:lnTo>
                  <a:pt x="1508877" y="1510766"/>
                </a:lnTo>
                <a:lnTo>
                  <a:pt x="0" y="15107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11" name="Freeform 20">
            <a:extLst>
              <a:ext uri="{FF2B5EF4-FFF2-40B4-BE49-F238E27FC236}">
                <a16:creationId xmlns:a16="http://schemas.microsoft.com/office/drawing/2014/main" id="{FB6ED1EA-5F38-FBA0-A9FD-0D2A991A537B}"/>
              </a:ext>
            </a:extLst>
          </p:cNvPr>
          <p:cNvSpPr/>
          <p:nvPr/>
        </p:nvSpPr>
        <p:spPr>
          <a:xfrm>
            <a:off x="5616461" y="1997773"/>
            <a:ext cx="960079" cy="807667"/>
          </a:xfrm>
          <a:custGeom>
            <a:avLst/>
            <a:gdLst/>
            <a:ahLst/>
            <a:cxnLst/>
            <a:rect l="l" t="t" r="r" b="b"/>
            <a:pathLst>
              <a:path w="1440119" h="1211500">
                <a:moveTo>
                  <a:pt x="0" y="0"/>
                </a:moveTo>
                <a:lnTo>
                  <a:pt x="1440118" y="0"/>
                </a:lnTo>
                <a:lnTo>
                  <a:pt x="1440118" y="1211500"/>
                </a:lnTo>
                <a:lnTo>
                  <a:pt x="0" y="12115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7" name="Freeform 21">
            <a:extLst>
              <a:ext uri="{FF2B5EF4-FFF2-40B4-BE49-F238E27FC236}">
                <a16:creationId xmlns:a16="http://schemas.microsoft.com/office/drawing/2014/main" id="{88A34C8A-B6A6-B37C-AABD-11462F3A58AC}"/>
              </a:ext>
            </a:extLst>
          </p:cNvPr>
          <p:cNvSpPr/>
          <p:nvPr/>
        </p:nvSpPr>
        <p:spPr>
          <a:xfrm>
            <a:off x="8363955" y="1960693"/>
            <a:ext cx="1182447" cy="1005080"/>
          </a:xfrm>
          <a:custGeom>
            <a:avLst/>
            <a:gdLst/>
            <a:ahLst/>
            <a:cxnLst/>
            <a:rect l="l" t="t" r="r" b="b"/>
            <a:pathLst>
              <a:path w="1773671" h="1507620">
                <a:moveTo>
                  <a:pt x="0" y="0"/>
                </a:moveTo>
                <a:lnTo>
                  <a:pt x="1773671" y="0"/>
                </a:lnTo>
                <a:lnTo>
                  <a:pt x="1773671" y="1507620"/>
                </a:lnTo>
                <a:lnTo>
                  <a:pt x="0" y="15076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spTree>
    <p:extLst>
      <p:ext uri="{BB962C8B-B14F-4D97-AF65-F5344CB8AC3E}">
        <p14:creationId xmlns:p14="http://schemas.microsoft.com/office/powerpoint/2010/main" val="35734944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1F9BF8-8367-43D4-BE1C-C8E24D916D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2617</Words>
  <Application>Microsoft Office PowerPoint</Application>
  <PresentationFormat>Widescreen</PresentationFormat>
  <Paragraphs>244</Paragraphs>
  <Slides>41</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2025-04-28T08:28:22Z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